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.xml" ContentType="application/vnd.openxmlformats-officedocument.presentationml.tags+xml"/>
  <Override PartName="/ppt/notesSlides/notesSlide49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tags/tag7.xml" ContentType="application/vnd.openxmlformats-officedocument.presentationml.tags+xml"/>
  <Override PartName="/ppt/notesSlides/notesSlide7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8.xml" ContentType="application/vnd.openxmlformats-officedocument.presentationml.notesSlide+xml"/>
  <Override PartName="/ppt/tags/tag16.xml" ContentType="application/vnd.openxmlformats-officedocument.presentationml.tags+xml"/>
  <Override PartName="/ppt/notesSlides/notesSlide7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tags/tag21.xml" ContentType="application/vnd.openxmlformats-officedocument.presentationml.tags+xml"/>
  <Override PartName="/ppt/notesSlides/notesSlide82.xml" ContentType="application/vnd.openxmlformats-officedocument.presentationml.notesSlide+xml"/>
  <Override PartName="/ppt/tags/tag22.xml" ContentType="application/vnd.openxmlformats-officedocument.presentationml.tags+xml"/>
  <Override PartName="/ppt/notesSlides/notesSlide83.xml" ContentType="application/vnd.openxmlformats-officedocument.presentationml.notesSlide+xml"/>
  <Override PartName="/ppt/tags/tag23.xml" ContentType="application/vnd.openxmlformats-officedocument.presentationml.tags+xml"/>
  <Override PartName="/ppt/notesSlides/notesSlide84.xml" ContentType="application/vnd.openxmlformats-officedocument.presentationml.notesSlide+xml"/>
  <Override PartName="/ppt/tags/tag24.xml" ContentType="application/vnd.openxmlformats-officedocument.presentationml.tags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1"/>
  </p:sldMasterIdLst>
  <p:notesMasterIdLst>
    <p:notesMasterId r:id="rId97"/>
  </p:notesMasterIdLst>
  <p:sldIdLst>
    <p:sldId id="566" r:id="rId2"/>
    <p:sldId id="636" r:id="rId3"/>
    <p:sldId id="637" r:id="rId4"/>
    <p:sldId id="281" r:id="rId5"/>
    <p:sldId id="628" r:id="rId6"/>
    <p:sldId id="629" r:id="rId7"/>
    <p:sldId id="630" r:id="rId8"/>
    <p:sldId id="573" r:id="rId9"/>
    <p:sldId id="582" r:id="rId10"/>
    <p:sldId id="583" r:id="rId11"/>
    <p:sldId id="584" r:id="rId12"/>
    <p:sldId id="347" r:id="rId13"/>
    <p:sldId id="348" r:id="rId14"/>
    <p:sldId id="350" r:id="rId15"/>
    <p:sldId id="351" r:id="rId16"/>
    <p:sldId id="352" r:id="rId17"/>
    <p:sldId id="354" r:id="rId18"/>
    <p:sldId id="353" r:id="rId19"/>
    <p:sldId id="612" r:id="rId20"/>
    <p:sldId id="586" r:id="rId21"/>
    <p:sldId id="587" r:id="rId22"/>
    <p:sldId id="568" r:id="rId23"/>
    <p:sldId id="359" r:id="rId24"/>
    <p:sldId id="631" r:id="rId25"/>
    <p:sldId id="385" r:id="rId26"/>
    <p:sldId id="386" r:id="rId27"/>
    <p:sldId id="387" r:id="rId28"/>
    <p:sldId id="388" r:id="rId29"/>
    <p:sldId id="389" r:id="rId30"/>
    <p:sldId id="623" r:id="rId31"/>
    <p:sldId id="624" r:id="rId32"/>
    <p:sldId id="625" r:id="rId33"/>
    <p:sldId id="627" r:id="rId34"/>
    <p:sldId id="632" r:id="rId35"/>
    <p:sldId id="680" r:id="rId36"/>
    <p:sldId id="393" r:id="rId37"/>
    <p:sldId id="394" r:id="rId38"/>
    <p:sldId id="396" r:id="rId39"/>
    <p:sldId id="397" r:id="rId40"/>
    <p:sldId id="572" r:id="rId41"/>
    <p:sldId id="398" r:id="rId42"/>
    <p:sldId id="399" r:id="rId43"/>
    <p:sldId id="400" r:id="rId44"/>
    <p:sldId id="401" r:id="rId45"/>
    <p:sldId id="408" r:id="rId46"/>
    <p:sldId id="403" r:id="rId47"/>
    <p:sldId id="418" r:id="rId48"/>
    <p:sldId id="405" r:id="rId49"/>
    <p:sldId id="406" r:id="rId50"/>
    <p:sldId id="422" r:id="rId51"/>
    <p:sldId id="635" r:id="rId52"/>
    <p:sldId id="410" r:id="rId53"/>
    <p:sldId id="607" r:id="rId54"/>
    <p:sldId id="412" r:id="rId55"/>
    <p:sldId id="413" r:id="rId56"/>
    <p:sldId id="575" r:id="rId57"/>
    <p:sldId id="417" r:id="rId58"/>
    <p:sldId id="633" r:id="rId59"/>
    <p:sldId id="432" r:id="rId60"/>
    <p:sldId id="433" r:id="rId61"/>
    <p:sldId id="434" r:id="rId62"/>
    <p:sldId id="435" r:id="rId63"/>
    <p:sldId id="436" r:id="rId64"/>
    <p:sldId id="440" r:id="rId65"/>
    <p:sldId id="576" r:id="rId66"/>
    <p:sldId id="411" r:id="rId67"/>
    <p:sldId id="577" r:id="rId68"/>
    <p:sldId id="438" r:id="rId69"/>
    <p:sldId id="605" r:id="rId70"/>
    <p:sldId id="606" r:id="rId71"/>
    <p:sldId id="681" r:id="rId72"/>
    <p:sldId id="649" r:id="rId73"/>
    <p:sldId id="651" r:id="rId74"/>
    <p:sldId id="653" r:id="rId75"/>
    <p:sldId id="654" r:id="rId76"/>
    <p:sldId id="660" r:id="rId77"/>
    <p:sldId id="658" r:id="rId78"/>
    <p:sldId id="659" r:id="rId79"/>
    <p:sldId id="661" r:id="rId80"/>
    <p:sldId id="662" r:id="rId81"/>
    <p:sldId id="663" r:id="rId82"/>
    <p:sldId id="664" r:id="rId83"/>
    <p:sldId id="657" r:id="rId84"/>
    <p:sldId id="665" r:id="rId85"/>
    <p:sldId id="666" r:id="rId86"/>
    <p:sldId id="650" r:id="rId87"/>
    <p:sldId id="667" r:id="rId88"/>
    <p:sldId id="668" r:id="rId89"/>
    <p:sldId id="669" r:id="rId90"/>
    <p:sldId id="670" r:id="rId91"/>
    <p:sldId id="671" r:id="rId92"/>
    <p:sldId id="672" r:id="rId93"/>
    <p:sldId id="621" r:id="rId94"/>
    <p:sldId id="679" r:id="rId95"/>
    <p:sldId id="371" r:id="rId96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82B8"/>
    <a:srgbClr val="103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8E97C-648C-4104-AD90-4496F3AB0A20}" v="2" dt="2020-01-28T19:39:49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4971" autoAdjust="0"/>
  </p:normalViewPr>
  <p:slideViewPr>
    <p:cSldViewPr snapToGrid="0">
      <p:cViewPr varScale="1">
        <p:scale>
          <a:sx n="85" d="100"/>
          <a:sy n="85" d="100"/>
        </p:scale>
        <p:origin x="8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9"/>
          </a:xfrm>
          <a:prstGeom prst="rect">
            <a:avLst/>
          </a:prstGeom>
        </p:spPr>
        <p:txBody>
          <a:bodyPr vert="horz" lIns="94323" tIns="47162" rIns="94323" bIns="47162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9"/>
          </a:xfrm>
          <a:prstGeom prst="rect">
            <a:avLst/>
          </a:prstGeom>
        </p:spPr>
        <p:txBody>
          <a:bodyPr vert="horz" lIns="94323" tIns="47162" rIns="94323" bIns="47162" rtlCol="0"/>
          <a:lstStyle>
            <a:lvl1pPr algn="r">
              <a:defRPr sz="1200"/>
            </a:lvl1pPr>
          </a:lstStyle>
          <a:p>
            <a:fld id="{CB4CBEB1-79A2-4DC8-ACD5-3B316E9FB9FE}" type="datetimeFigureOut">
              <a:rPr lang="en-ZA" smtClean="0"/>
              <a:t>2020/01/25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323" tIns="47162" rIns="94323" bIns="47162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4"/>
            <a:ext cx="5681980" cy="4029254"/>
          </a:xfrm>
          <a:prstGeom prst="rect">
            <a:avLst/>
          </a:prstGeom>
        </p:spPr>
        <p:txBody>
          <a:bodyPr vert="horz" lIns="94323" tIns="47162" rIns="94323" bIns="471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19600"/>
            <a:ext cx="3077739" cy="513428"/>
          </a:xfrm>
          <a:prstGeom prst="rect">
            <a:avLst/>
          </a:prstGeom>
        </p:spPr>
        <p:txBody>
          <a:bodyPr vert="horz" lIns="94323" tIns="47162" rIns="94323" bIns="47162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9719600"/>
            <a:ext cx="3077739" cy="513428"/>
          </a:xfrm>
          <a:prstGeom prst="rect">
            <a:avLst/>
          </a:prstGeom>
        </p:spPr>
        <p:txBody>
          <a:bodyPr vert="horz" lIns="94323" tIns="47162" rIns="94323" bIns="47162" rtlCol="0" anchor="b"/>
          <a:lstStyle>
            <a:lvl1pPr algn="r">
              <a:defRPr sz="1200"/>
            </a:lvl1pPr>
          </a:lstStyle>
          <a:p>
            <a:fld id="{E8E29B85-9B6E-4972-8219-386EB6CF3BB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880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58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2562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1049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0309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353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2580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4176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1918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39123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846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931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854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52230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0907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1859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85910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9010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9812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2046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94609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06026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461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1319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3624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8908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1194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64084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48499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9836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2998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74617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91983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1981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99539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860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744C-C358-40BD-B871-5BE0147080C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192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731980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6590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744C-C358-40BD-B871-5BE0147080C8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842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744C-C358-40BD-B871-5BE0147080C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242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309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99420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0744C-C358-40BD-B871-5BE0147080C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7840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49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1309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91267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15504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148028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65830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6276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01844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633592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00779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66351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4345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59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777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273100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84830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064698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6191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7443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667457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22486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6276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11091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13096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69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414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73339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69291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662339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737448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657111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28717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48342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681490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584964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144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79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0205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09568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845706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49391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639019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11750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6835780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24425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28789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90716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17662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89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72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42014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603155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93956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556048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9480753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873089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29B85-9B6E-4972-8219-386EB6CF3BB3}" type="slidenum">
              <a:rPr lang="en-ZA" smtClean="0"/>
              <a:t>95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381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E26DC-81FC-4BE2-9FB0-F689675F4083}" type="datetime1">
              <a:rPr lang="en-ZA" smtClean="0"/>
              <a:t>2020/01/25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612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6D7E3-A026-4F32-AD6D-7CFFCE912C1A}" type="datetime1">
              <a:rPr lang="en-ZA" smtClean="0"/>
              <a:t>2020/01/25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869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9300-14E2-4C03-B56D-0491493FE516}" type="datetime1">
              <a:rPr lang="en-ZA" smtClean="0"/>
              <a:t>2020/01/25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383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560A3-32A6-4FDC-A3C6-813A769ECE4B}" type="datetime1">
              <a:rPr lang="en-ZA" smtClean="0"/>
              <a:t>2020/01/25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64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D92C-2BD0-4359-BE01-1B1724CE2B2C}" type="datetime1">
              <a:rPr lang="en-ZA" smtClean="0"/>
              <a:t>2020/01/25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42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6051-6658-46D2-9D36-53D4BB26F4E0}" type="datetime1">
              <a:rPr lang="en-ZA" smtClean="0"/>
              <a:t>2020/01/25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4960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702DF-1DBC-44F9-A652-74E5FFAF40A3}" type="datetime1">
              <a:rPr lang="en-ZA" smtClean="0"/>
              <a:t>2020/01/25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117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99E6A-E27F-4F3C-95CA-1E9299D7AB40}" type="datetime1">
              <a:rPr lang="en-ZA" smtClean="0"/>
              <a:t>2020/01/25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9554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116A-C7FF-4C5C-9054-2A6488D1E19F}" type="datetime1">
              <a:rPr lang="en-ZA" smtClean="0"/>
              <a:t>2020/01/25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145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CB99E40-B283-4ADD-B118-D489BC822459}" type="datetime1">
              <a:rPr lang="en-ZA" smtClean="0"/>
              <a:t>2020/01/25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1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74695-003E-4683-BDD7-2EF8718E7972}" type="datetime1">
              <a:rPr lang="en-ZA" smtClean="0"/>
              <a:t>2020/01/25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64231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8B2833-B57C-4935-8435-B500656E4A33}" type="datetime1">
              <a:rPr lang="en-ZA" smtClean="0"/>
              <a:t>2020/01/25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E88EA90-0C7F-461C-A261-5F2AFA866A12}" type="slidenum">
              <a:rPr lang="en-ZA" smtClean="0"/>
              <a:t>‹#›</a:t>
            </a:fld>
            <a:endParaRPr lang="en-Z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90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0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0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0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0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0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edrive.live.com/?authkey=%21ABB_CV2zvCEoNK0&amp;id=F371D9563727B96F%2192190&amp;cid=F371D9563727B96F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3.xml"/><Relationship Id="rId7" Type="http://schemas.openxmlformats.org/officeDocument/2006/relationships/image" Target="../media/image6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50.png"/><Relationship Id="rId9" Type="http://schemas.openxmlformats.org/officeDocument/2006/relationships/image" Target="../media/image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tags" Target="../tags/tag10.xml"/><Relationship Id="rId7" Type="http://schemas.openxmlformats.org/officeDocument/2006/relationships/image" Target="../media/image1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8.png"/><Relationship Id="rId5" Type="http://schemas.openxmlformats.org/officeDocument/2006/relationships/notesSlide" Target="../notesSlides/notesSlide7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13.xml"/><Relationship Id="rId7" Type="http://schemas.openxmlformats.org/officeDocument/2006/relationships/notesSlide" Target="../notesSlides/notesSlide78.xml"/><Relationship Id="rId12" Type="http://schemas.openxmlformats.org/officeDocument/2006/relationships/image" Target="../media/image1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5.png"/><Relationship Id="rId5" Type="http://schemas.openxmlformats.org/officeDocument/2006/relationships/tags" Target="../tags/tag15.xml"/><Relationship Id="rId10" Type="http://schemas.openxmlformats.org/officeDocument/2006/relationships/image" Target="../media/image114.png"/><Relationship Id="rId4" Type="http://schemas.openxmlformats.org/officeDocument/2006/relationships/tags" Target="../tags/tag14.xml"/><Relationship Id="rId9" Type="http://schemas.openxmlformats.org/officeDocument/2006/relationships/image" Target="../media/image11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tags" Target="../tags/tag19.xml"/><Relationship Id="rId7" Type="http://schemas.openxmlformats.org/officeDocument/2006/relationships/image" Target="../media/image11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8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3.png"/><Relationship Id="rId4" Type="http://schemas.openxmlformats.org/officeDocument/2006/relationships/tags" Target="../tags/tag20.xml"/><Relationship Id="rId9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25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29.png"/><Relationship Id="rId5" Type="http://schemas.openxmlformats.org/officeDocument/2006/relationships/image" Target="../media/image108.png"/><Relationship Id="rId4" Type="http://schemas.openxmlformats.org/officeDocument/2006/relationships/image" Target="../media/image5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3.png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6.png"/><Relationship Id="rId5" Type="http://schemas.openxmlformats.org/officeDocument/2006/relationships/hyperlink" Target="https://github.com/deepmind/Temporal-3D-Pose-Kinetics" TargetMode="External"/><Relationship Id="rId4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7FCA16-9424-457F-A3D0-A9A83AFBA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en-GB" sz="6600" dirty="0"/>
              <a:t>Scene Understanding with Deep Structured Models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A33FE00-CF1C-4129-BD84-AA87C742AC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br>
              <a:rPr lang="en-GB" sz="3200" cap="none" dirty="0"/>
            </a:br>
            <a:r>
              <a:rPr lang="en-GB" sz="3200" cap="none" dirty="0"/>
              <a:t>Anurag Arnab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00AC0-A3FE-43F1-AF12-BD58133E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8871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7AC2-A009-4CF1-BB50-0DA8BA86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FA11-4970-49A9-8E77-30B56B50F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Structured prediction (predicting many correlated variables – </a:t>
            </a:r>
            <a:r>
              <a:rPr lang="en-GB" dirty="0" err="1"/>
              <a:t>ie</a:t>
            </a:r>
            <a:r>
              <a:rPr lang="en-GB" dirty="0"/>
              <a:t> pixels)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03118-D043-4A51-A4AB-07890C78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10</a:t>
            </a:fld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55A1F-7576-4186-8566-9DA726F352DB}"/>
              </a:ext>
            </a:extLst>
          </p:cNvPr>
          <p:cNvSpPr/>
          <p:nvPr/>
        </p:nvSpPr>
        <p:spPr>
          <a:xfrm>
            <a:off x="30338" y="6940188"/>
            <a:ext cx="10909738" cy="398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chemeClr val="bg1"/>
                </a:solidFill>
              </a:rPr>
              <a:t>Ladicky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ICCV 2009. </a:t>
            </a:r>
            <a:r>
              <a:rPr lang="en-GB" sz="1600" dirty="0" err="1">
                <a:solidFill>
                  <a:schemeClr val="bg1"/>
                </a:solidFill>
              </a:rPr>
              <a:t>Krahenbuhl</a:t>
            </a:r>
            <a:r>
              <a:rPr lang="en-GB" sz="1600" dirty="0">
                <a:solidFill>
                  <a:schemeClr val="bg1"/>
                </a:solidFill>
              </a:rPr>
              <a:t> and </a:t>
            </a:r>
            <a:r>
              <a:rPr lang="en-GB" sz="1600" dirty="0" err="1">
                <a:solidFill>
                  <a:schemeClr val="bg1"/>
                </a:solidFill>
              </a:rPr>
              <a:t>Koltun</a:t>
            </a:r>
            <a:r>
              <a:rPr lang="en-GB" sz="1600" dirty="0">
                <a:solidFill>
                  <a:schemeClr val="bg1"/>
                </a:solidFill>
              </a:rPr>
              <a:t>. NIPS 2011. Chen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ICLR 2015. Arnab </a:t>
            </a:r>
            <a:r>
              <a:rPr lang="en-GB" sz="1600" i="1" dirty="0">
                <a:solidFill>
                  <a:schemeClr val="bg1"/>
                </a:solidFill>
              </a:rPr>
              <a:t>et al.</a:t>
            </a:r>
            <a:r>
              <a:rPr lang="en-GB" sz="1600" dirty="0">
                <a:solidFill>
                  <a:schemeClr val="bg1"/>
                </a:solidFill>
              </a:rPr>
              <a:t> ECCV 2016.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FCE7F-8FC2-4657-8D66-183F66416E34}"/>
              </a:ext>
            </a:extLst>
          </p:cNvPr>
          <p:cNvSpPr txBox="1"/>
          <p:nvPr/>
        </p:nvSpPr>
        <p:spPr>
          <a:xfrm>
            <a:off x="970099" y="2594369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Ladicky</a:t>
            </a:r>
            <a:r>
              <a:rPr lang="en-GB" dirty="0"/>
              <a:t> et al. ICCV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005FF-B3B8-4087-AA70-DACD586AE621}"/>
              </a:ext>
            </a:extLst>
          </p:cNvPr>
          <p:cNvSpPr txBox="1"/>
          <p:nvPr/>
        </p:nvSpPr>
        <p:spPr>
          <a:xfrm>
            <a:off x="956966" y="3481052"/>
            <a:ext cx="241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Krahenbuhl</a:t>
            </a:r>
            <a:r>
              <a:rPr lang="en-GB" dirty="0"/>
              <a:t> and </a:t>
            </a:r>
            <a:r>
              <a:rPr lang="en-GB" dirty="0" err="1"/>
              <a:t>Koltun</a:t>
            </a:r>
            <a:r>
              <a:rPr lang="en-GB" dirty="0"/>
              <a:t> NIPS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B599C-C48C-43FF-9BA1-67976FA05914}"/>
              </a:ext>
            </a:extLst>
          </p:cNvPr>
          <p:cNvSpPr txBox="1"/>
          <p:nvPr/>
        </p:nvSpPr>
        <p:spPr>
          <a:xfrm>
            <a:off x="956966" y="4534765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Chen et al. ICLR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4FFBB-D738-484A-B851-693A6CCE50F3}"/>
              </a:ext>
            </a:extLst>
          </p:cNvPr>
          <p:cNvSpPr txBox="1"/>
          <p:nvPr/>
        </p:nvSpPr>
        <p:spPr>
          <a:xfrm>
            <a:off x="910194" y="5608136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Arnab et al. ECCV 2016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7B62C-4E6A-46D0-9626-AB39485E2762}"/>
              </a:ext>
            </a:extLst>
          </p:cNvPr>
          <p:cNvSpPr/>
          <p:nvPr/>
        </p:nvSpPr>
        <p:spPr>
          <a:xfrm>
            <a:off x="787083" y="4235756"/>
            <a:ext cx="10368597" cy="1062201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9693894-5FDC-4F00-A703-6A8DFFE69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84" y="2264921"/>
            <a:ext cx="700646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3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7AC2-A009-4CF1-BB50-0DA8BA86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FA11-4970-49A9-8E77-30B56B50F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Structured prediction (predicting many correlated variables – </a:t>
            </a:r>
            <a:r>
              <a:rPr lang="en-GB" dirty="0" err="1"/>
              <a:t>ie</a:t>
            </a:r>
            <a:r>
              <a:rPr lang="en-GB" dirty="0"/>
              <a:t> pixels)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03118-D043-4A51-A4AB-07890C78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11</a:t>
            </a:fld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55A1F-7576-4186-8566-9DA726F352DB}"/>
              </a:ext>
            </a:extLst>
          </p:cNvPr>
          <p:cNvSpPr/>
          <p:nvPr/>
        </p:nvSpPr>
        <p:spPr>
          <a:xfrm>
            <a:off x="203200" y="6426695"/>
            <a:ext cx="10706538" cy="398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</a:rPr>
              <a:t>Zheng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ICCV 2015. Schwing and </a:t>
            </a:r>
            <a:r>
              <a:rPr lang="en-GB" sz="1600" dirty="0" err="1">
                <a:solidFill>
                  <a:schemeClr val="bg1"/>
                </a:solidFill>
              </a:rPr>
              <a:t>Urtasun</a:t>
            </a:r>
            <a:r>
              <a:rPr lang="en-GB" sz="1600" i="1" dirty="0">
                <a:solidFill>
                  <a:schemeClr val="bg1"/>
                </a:solidFill>
              </a:rPr>
              <a:t>.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arXiv</a:t>
            </a:r>
            <a:r>
              <a:rPr lang="en-GB" sz="1600" dirty="0">
                <a:solidFill>
                  <a:schemeClr val="bg1"/>
                </a:solidFill>
              </a:rPr>
              <a:t> 2015.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FCE7F-8FC2-4657-8D66-183F66416E34}"/>
              </a:ext>
            </a:extLst>
          </p:cNvPr>
          <p:cNvSpPr txBox="1"/>
          <p:nvPr/>
        </p:nvSpPr>
        <p:spPr>
          <a:xfrm>
            <a:off x="970099" y="2594369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Ladicky</a:t>
            </a:r>
            <a:r>
              <a:rPr lang="en-GB" dirty="0"/>
              <a:t> et al. ICCV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005FF-B3B8-4087-AA70-DACD586AE621}"/>
              </a:ext>
            </a:extLst>
          </p:cNvPr>
          <p:cNvSpPr txBox="1"/>
          <p:nvPr/>
        </p:nvSpPr>
        <p:spPr>
          <a:xfrm>
            <a:off x="956966" y="3481052"/>
            <a:ext cx="241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Krahenbuhl</a:t>
            </a:r>
            <a:r>
              <a:rPr lang="en-GB" dirty="0"/>
              <a:t> and </a:t>
            </a:r>
            <a:r>
              <a:rPr lang="en-GB" dirty="0" err="1"/>
              <a:t>Koltun</a:t>
            </a:r>
            <a:r>
              <a:rPr lang="en-GB" dirty="0"/>
              <a:t> NIPS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B599C-C48C-43FF-9BA1-67976FA05914}"/>
              </a:ext>
            </a:extLst>
          </p:cNvPr>
          <p:cNvSpPr txBox="1"/>
          <p:nvPr/>
        </p:nvSpPr>
        <p:spPr>
          <a:xfrm>
            <a:off x="956966" y="4534765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Chen et al. ICLR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4FFBB-D738-484A-B851-693A6CCE50F3}"/>
              </a:ext>
            </a:extLst>
          </p:cNvPr>
          <p:cNvSpPr txBox="1"/>
          <p:nvPr/>
        </p:nvSpPr>
        <p:spPr>
          <a:xfrm>
            <a:off x="910194" y="5608136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Arnab et al. ECCV 2016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7B62C-4E6A-46D0-9626-AB39485E2762}"/>
              </a:ext>
            </a:extLst>
          </p:cNvPr>
          <p:cNvSpPr/>
          <p:nvPr/>
        </p:nvSpPr>
        <p:spPr>
          <a:xfrm>
            <a:off x="787083" y="5311479"/>
            <a:ext cx="10368597" cy="1006842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9693894-5FDC-4F00-A703-6A8DFFE69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84" y="2264921"/>
            <a:ext cx="700646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8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Conditional Random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614052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Define a discrete random variable,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for each pixel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takes a value from the label set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The random variables are connected to form a random field. The most probable assignment, conditioned on the image, is our semantic segmentation result.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614052"/>
              </a:xfrm>
              <a:blipFill>
                <a:blip r:embed="rId3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12</a:t>
            </a:fld>
            <a:endParaRPr lang="en-ZA"/>
          </a:p>
        </p:txBody>
      </p:sp>
      <p:grpSp>
        <p:nvGrpSpPr>
          <p:cNvPr id="167" name="Group 166"/>
          <p:cNvGrpSpPr/>
          <p:nvPr/>
        </p:nvGrpSpPr>
        <p:grpSpPr>
          <a:xfrm>
            <a:off x="2108795" y="1737360"/>
            <a:ext cx="8447675" cy="3036592"/>
            <a:chOff x="292926" y="1448232"/>
            <a:chExt cx="8447675" cy="3036592"/>
          </a:xfrm>
        </p:grpSpPr>
        <p:pic>
          <p:nvPicPr>
            <p:cNvPr id="85" name="Picture 2" descr="C:\otherRepos\val-data\VOC2012\JPEGImages\2007_00485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26" y="2037263"/>
              <a:ext cx="1801717" cy="2447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6" name="Group 85"/>
            <p:cNvGrpSpPr/>
            <p:nvPr/>
          </p:nvGrpSpPr>
          <p:grpSpPr>
            <a:xfrm>
              <a:off x="2731484" y="1448232"/>
              <a:ext cx="3028731" cy="3021963"/>
              <a:chOff x="2734234" y="1358582"/>
              <a:chExt cx="3028731" cy="3021963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3212059" y="1932984"/>
                <a:ext cx="1801717" cy="2447561"/>
                <a:chOff x="3155765" y="2076424"/>
                <a:chExt cx="1801717" cy="2447561"/>
              </a:xfrm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3155765" y="2076424"/>
                  <a:ext cx="1801717" cy="2447561"/>
                </a:xfrm>
                <a:prstGeom prst="rect">
                  <a:avLst/>
                </a:prstGeom>
                <a:blipFill dpi="0" rotWithShape="1">
                  <a:blip r:embed="rId4">
                    <a:alphaModFix amt="33000"/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1" name="Group 90"/>
                <p:cNvGrpSpPr/>
                <p:nvPr/>
              </p:nvGrpSpPr>
              <p:grpSpPr>
                <a:xfrm>
                  <a:off x="3220947" y="2108916"/>
                  <a:ext cx="1673780" cy="259975"/>
                  <a:chOff x="3220947" y="2888871"/>
                  <a:chExt cx="1673780" cy="259975"/>
                </a:xfrm>
              </p:grpSpPr>
              <p:sp>
                <p:nvSpPr>
                  <p:cNvPr id="122" name="Oval 121"/>
                  <p:cNvSpPr/>
                  <p:nvPr/>
                </p:nvSpPr>
                <p:spPr>
                  <a:xfrm>
                    <a:off x="3220947" y="288887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3577760" y="288887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>
                  <a:xfrm>
                    <a:off x="4648197" y="288887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>
                  <a:xfrm>
                    <a:off x="3934573" y="288887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>
                  <a:xfrm>
                    <a:off x="4291386" y="288887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3220942" y="2523093"/>
                  <a:ext cx="1673780" cy="259975"/>
                  <a:chOff x="3220942" y="3346081"/>
                  <a:chExt cx="1673780" cy="259975"/>
                </a:xfrm>
              </p:grpSpPr>
              <p:sp>
                <p:nvSpPr>
                  <p:cNvPr id="117" name="Oval 116"/>
                  <p:cNvSpPr/>
                  <p:nvPr/>
                </p:nvSpPr>
                <p:spPr>
                  <a:xfrm>
                    <a:off x="3220942" y="334608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>
                  <a:xfrm>
                    <a:off x="3577755" y="334608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4648192" y="334608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3934568" y="334608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4291381" y="334608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3211978" y="4179803"/>
                  <a:ext cx="1673780" cy="259975"/>
                  <a:chOff x="3373347" y="4260511"/>
                  <a:chExt cx="1673780" cy="259975"/>
                </a:xfrm>
              </p:grpSpPr>
              <p:sp>
                <p:nvSpPr>
                  <p:cNvPr id="112" name="Oval 111"/>
                  <p:cNvSpPr/>
                  <p:nvPr/>
                </p:nvSpPr>
                <p:spPr>
                  <a:xfrm>
                    <a:off x="337334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>
                  <a:xfrm>
                    <a:off x="3730160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/>
                  <p:cNvSpPr/>
                  <p:nvPr/>
                </p:nvSpPr>
                <p:spPr>
                  <a:xfrm>
                    <a:off x="480059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>
                  <a:xfrm>
                    <a:off x="4086973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Oval 115"/>
                  <p:cNvSpPr/>
                  <p:nvPr/>
                </p:nvSpPr>
                <p:spPr>
                  <a:xfrm>
                    <a:off x="4443786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3211978" y="3765624"/>
                  <a:ext cx="1673780" cy="259975"/>
                  <a:chOff x="3373347" y="4260511"/>
                  <a:chExt cx="1673780" cy="259975"/>
                </a:xfrm>
              </p:grpSpPr>
              <p:sp>
                <p:nvSpPr>
                  <p:cNvPr id="107" name="Oval 106"/>
                  <p:cNvSpPr/>
                  <p:nvPr/>
                </p:nvSpPr>
                <p:spPr>
                  <a:xfrm>
                    <a:off x="337334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Oval 107"/>
                  <p:cNvSpPr/>
                  <p:nvPr/>
                </p:nvSpPr>
                <p:spPr>
                  <a:xfrm>
                    <a:off x="3730160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>
                  <a:xfrm>
                    <a:off x="480059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4086973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4443786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3220943" y="3351447"/>
                  <a:ext cx="1673780" cy="259975"/>
                  <a:chOff x="3373347" y="4260511"/>
                  <a:chExt cx="1673780" cy="259975"/>
                </a:xfrm>
              </p:grpSpPr>
              <p:sp>
                <p:nvSpPr>
                  <p:cNvPr id="102" name="Oval 101"/>
                  <p:cNvSpPr/>
                  <p:nvPr/>
                </p:nvSpPr>
                <p:spPr>
                  <a:xfrm>
                    <a:off x="337334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>
                  <a:xfrm>
                    <a:off x="3730160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>
                  <a:xfrm>
                    <a:off x="480059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>
                  <a:xfrm>
                    <a:off x="4086973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>
                  <a:xfrm>
                    <a:off x="4443786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/>
                <p:cNvGrpSpPr/>
                <p:nvPr/>
              </p:nvGrpSpPr>
              <p:grpSpPr>
                <a:xfrm>
                  <a:off x="3211978" y="2937270"/>
                  <a:ext cx="1673780" cy="259975"/>
                  <a:chOff x="3373347" y="4260511"/>
                  <a:chExt cx="1673780" cy="259975"/>
                </a:xfrm>
              </p:grpSpPr>
              <p:sp>
                <p:nvSpPr>
                  <p:cNvPr id="97" name="Oval 96"/>
                  <p:cNvSpPr/>
                  <p:nvPr/>
                </p:nvSpPr>
                <p:spPr>
                  <a:xfrm>
                    <a:off x="337334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>
                  <a:xfrm>
                    <a:off x="3730160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>
                  <a:xfrm>
                    <a:off x="4800597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>
                  <a:xfrm>
                    <a:off x="4086973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 100"/>
                  <p:cNvSpPr/>
                  <p:nvPr/>
                </p:nvSpPr>
                <p:spPr>
                  <a:xfrm>
                    <a:off x="4443786" y="4260511"/>
                    <a:ext cx="246530" cy="259975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88" name="Straight Arrow Connector 87"/>
              <p:cNvCxnSpPr>
                <a:endCxn id="122" idx="1"/>
              </p:cNvCxnSpPr>
              <p:nvPr/>
            </p:nvCxnSpPr>
            <p:spPr>
              <a:xfrm>
                <a:off x="3021106" y="1709985"/>
                <a:ext cx="292238" cy="293563"/>
              </a:xfrm>
              <a:prstGeom prst="straightConnector1">
                <a:avLst/>
              </a:prstGeom>
              <a:ln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2734234" y="1358582"/>
                    <a:ext cx="302873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∈</m:t>
                        </m:r>
                      </m:oMath>
                    </a14:m>
                    <a:r>
                      <a:rPr lang="en-US" b="0" dirty="0">
                        <a:ea typeface="Cambria Math"/>
                      </a:rPr>
                      <a:t> {</a:t>
                    </a:r>
                    <a:r>
                      <a:rPr lang="en-US" b="0" dirty="0" err="1">
                        <a:ea typeface="Cambria Math"/>
                      </a:rPr>
                      <a:t>bg</a:t>
                    </a:r>
                    <a:r>
                      <a:rPr lang="en-US" b="0" dirty="0">
                        <a:ea typeface="Cambria Math"/>
                      </a:rPr>
                      <a:t>, cat, car, person, …}</a:t>
                    </a:r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89" name="TextBox 8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4234" y="1358582"/>
                    <a:ext cx="3028731" cy="64633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471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7" name="Group 126"/>
            <p:cNvGrpSpPr/>
            <p:nvPr/>
          </p:nvGrpSpPr>
          <p:grpSpPr>
            <a:xfrm>
              <a:off x="6217757" y="1455901"/>
              <a:ext cx="2522844" cy="2969468"/>
              <a:chOff x="5823297" y="1411076"/>
              <a:chExt cx="2522844" cy="296946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/>
                  <p:cNvSpPr txBox="1"/>
                  <p:nvPr/>
                </p:nvSpPr>
                <p:spPr>
                  <a:xfrm>
                    <a:off x="7313480" y="1411076"/>
                    <a:ext cx="1032661" cy="3539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4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</m:oMath>
                    </a14:m>
                    <a:r>
                      <a:rPr lang="en-US" b="0" dirty="0">
                        <a:ea typeface="Cambria Math"/>
                      </a:rPr>
                      <a:t> cat</a:t>
                    </a:r>
                  </a:p>
                </p:txBody>
              </p:sp>
            </mc:Choice>
            <mc:Fallback xmlns="">
              <p:sp>
                <p:nvSpPr>
                  <p:cNvPr id="107" name="TextBox 10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13480" y="1411076"/>
                    <a:ext cx="1032661" cy="353943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t="-5172" b="-224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29" name="Group 128"/>
              <p:cNvGrpSpPr/>
              <p:nvPr/>
            </p:nvGrpSpPr>
            <p:grpSpPr>
              <a:xfrm>
                <a:off x="5823297" y="1411077"/>
                <a:ext cx="1801717" cy="2969467"/>
                <a:chOff x="5706752" y="1411077"/>
                <a:chExt cx="1801717" cy="2969467"/>
              </a:xfrm>
            </p:grpSpPr>
            <p:grpSp>
              <p:nvGrpSpPr>
                <p:cNvPr id="130" name="Group 129"/>
                <p:cNvGrpSpPr/>
                <p:nvPr/>
              </p:nvGrpSpPr>
              <p:grpSpPr>
                <a:xfrm>
                  <a:off x="5706752" y="1932983"/>
                  <a:ext cx="1801717" cy="2447561"/>
                  <a:chOff x="5706752" y="2076423"/>
                  <a:chExt cx="1801717" cy="2447561"/>
                </a:xfrm>
              </p:grpSpPr>
              <p:sp>
                <p:nvSpPr>
                  <p:cNvPr id="134" name="Rectangle 133"/>
                  <p:cNvSpPr/>
                  <p:nvPr/>
                </p:nvSpPr>
                <p:spPr>
                  <a:xfrm>
                    <a:off x="5706752" y="2076423"/>
                    <a:ext cx="1801717" cy="2447561"/>
                  </a:xfrm>
                  <a:prstGeom prst="rect">
                    <a:avLst/>
                  </a:prstGeom>
                  <a:blipFill dpi="0" rotWithShape="1">
                    <a:blip r:embed="rId7">
                      <a:alphaModFix amt="59000"/>
                    </a:blip>
                    <a:srcRect/>
                    <a:stretch>
                      <a:fillRect/>
                    </a:stretch>
                  </a:blip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/>
                  <p:cNvSpPr/>
                  <p:nvPr/>
                </p:nvSpPr>
                <p:spPr>
                  <a:xfrm>
                    <a:off x="5771934" y="2108915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Oval 135"/>
                  <p:cNvSpPr/>
                  <p:nvPr/>
                </p:nvSpPr>
                <p:spPr>
                  <a:xfrm>
                    <a:off x="6128747" y="2108915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7199184" y="2108915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>
                  <a:xfrm>
                    <a:off x="6485560" y="2108915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6842373" y="2108915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5771929" y="2523092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/>
                  <p:cNvSpPr/>
                  <p:nvPr/>
                </p:nvSpPr>
                <p:spPr>
                  <a:xfrm>
                    <a:off x="6128742" y="2523092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2" name="Oval 141"/>
                  <p:cNvSpPr/>
                  <p:nvPr/>
                </p:nvSpPr>
                <p:spPr>
                  <a:xfrm>
                    <a:off x="7199179" y="2523092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6485555" y="2523092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6842368" y="2523092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>
                  <a:xfrm>
                    <a:off x="5762965" y="4179802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>
                  <a:xfrm>
                    <a:off x="6119778" y="4179802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/>
                  <p:cNvSpPr/>
                  <p:nvPr/>
                </p:nvSpPr>
                <p:spPr>
                  <a:xfrm>
                    <a:off x="7190215" y="4179802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Oval 147"/>
                  <p:cNvSpPr/>
                  <p:nvPr/>
                </p:nvSpPr>
                <p:spPr>
                  <a:xfrm>
                    <a:off x="6476591" y="4179802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Oval 148"/>
                  <p:cNvSpPr/>
                  <p:nvPr/>
                </p:nvSpPr>
                <p:spPr>
                  <a:xfrm>
                    <a:off x="6833404" y="4179802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>
                  <a:xfrm>
                    <a:off x="5762965" y="3765623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>
                  <a:xfrm>
                    <a:off x="6119778" y="3765623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>
                  <a:xfrm>
                    <a:off x="7190215" y="3765623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Oval 152"/>
                  <p:cNvSpPr/>
                  <p:nvPr/>
                </p:nvSpPr>
                <p:spPr>
                  <a:xfrm>
                    <a:off x="6476591" y="3765623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Oval 153"/>
                  <p:cNvSpPr/>
                  <p:nvPr/>
                </p:nvSpPr>
                <p:spPr>
                  <a:xfrm>
                    <a:off x="6833404" y="3765623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/>
                  <p:cNvSpPr/>
                  <p:nvPr/>
                </p:nvSpPr>
                <p:spPr>
                  <a:xfrm>
                    <a:off x="5771930" y="3351446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/>
                  <p:cNvSpPr/>
                  <p:nvPr/>
                </p:nvSpPr>
                <p:spPr>
                  <a:xfrm>
                    <a:off x="6128743" y="3351446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>
                  <a:xfrm>
                    <a:off x="7199180" y="3351446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>
                  <a:xfrm>
                    <a:off x="6485556" y="3351446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/>
                  <p:cNvSpPr/>
                  <p:nvPr/>
                </p:nvSpPr>
                <p:spPr>
                  <a:xfrm>
                    <a:off x="6842369" y="3351446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Oval 159"/>
                  <p:cNvSpPr/>
                  <p:nvPr/>
                </p:nvSpPr>
                <p:spPr>
                  <a:xfrm>
                    <a:off x="5762965" y="2937269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Oval 160"/>
                  <p:cNvSpPr/>
                  <p:nvPr/>
                </p:nvSpPr>
                <p:spPr>
                  <a:xfrm>
                    <a:off x="6119778" y="2937269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2" name="Oval 161"/>
                  <p:cNvSpPr/>
                  <p:nvPr/>
                </p:nvSpPr>
                <p:spPr>
                  <a:xfrm>
                    <a:off x="7190215" y="2937269"/>
                    <a:ext cx="246530" cy="259975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Oval 162"/>
                  <p:cNvSpPr/>
                  <p:nvPr/>
                </p:nvSpPr>
                <p:spPr>
                  <a:xfrm>
                    <a:off x="6476591" y="2937269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Oval 163"/>
                  <p:cNvSpPr/>
                  <p:nvPr/>
                </p:nvSpPr>
                <p:spPr>
                  <a:xfrm>
                    <a:off x="6833404" y="2937269"/>
                    <a:ext cx="246530" cy="259975"/>
                  </a:xfrm>
                  <a:prstGeom prst="ellipse">
                    <a:avLst/>
                  </a:prstGeom>
                  <a:solidFill>
                    <a:srgbClr val="00B050"/>
                  </a:solidFill>
                  <a:ln w="381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/>
                    <p:cNvSpPr txBox="1"/>
                    <p:nvPr/>
                  </p:nvSpPr>
                  <p:spPr>
                    <a:xfrm>
                      <a:off x="5809161" y="1411077"/>
                      <a:ext cx="1366941" cy="3539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=</m:t>
                          </m:r>
                        </m:oMath>
                      </a14:m>
                      <a:r>
                        <a:rPr lang="en-US" b="0" dirty="0">
                          <a:ea typeface="Cambria Math"/>
                        </a:rPr>
                        <a:t> bg</a:t>
                      </a:r>
                    </a:p>
                  </p:txBody>
                </p:sp>
              </mc:Choice>
              <mc:Fallback xmlns="">
                <p:sp>
                  <p:nvSpPr>
                    <p:cNvPr id="106" name="TextBox 10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09161" y="1411077"/>
                      <a:ext cx="1366941" cy="353943"/>
                    </a:xfrm>
                    <a:prstGeom prst="rect">
                      <a:avLst/>
                    </a:prstGeom>
                    <a:blipFill rotWithShape="1">
                      <a:blip r:embed="rId8"/>
                      <a:stretch>
                        <a:fillRect t="-5172" b="-2241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2" name="Straight Arrow Connector 131"/>
                <p:cNvCxnSpPr/>
                <p:nvPr/>
              </p:nvCxnSpPr>
              <p:spPr>
                <a:xfrm flipH="1">
                  <a:off x="5889846" y="1709985"/>
                  <a:ext cx="59143" cy="222999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/>
                <p:cNvCxnSpPr/>
                <p:nvPr/>
              </p:nvCxnSpPr>
              <p:spPr>
                <a:xfrm flipH="1">
                  <a:off x="7029756" y="1709985"/>
                  <a:ext cx="292693" cy="28245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5" name="Right Arrow 164"/>
            <p:cNvSpPr/>
            <p:nvPr/>
          </p:nvSpPr>
          <p:spPr>
            <a:xfrm>
              <a:off x="2328071" y="3004364"/>
              <a:ext cx="600635" cy="39444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ight Arrow 165"/>
            <p:cNvSpPr/>
            <p:nvPr/>
          </p:nvSpPr>
          <p:spPr>
            <a:xfrm>
              <a:off x="5370247" y="3049190"/>
              <a:ext cx="600635" cy="39444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9826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Best Assignment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7574595" cy="4023360"/>
              </a:xfrm>
            </p:spPr>
            <p:txBody>
              <a:bodyPr/>
              <a:lstStyle/>
              <a:p>
                <a:pPr algn="ctr"/>
                <a:endParaRPr lang="en-GB" b="0" i="1" dirty="0">
                  <a:latin typeface="Cambria Math" panose="02040503050406030204" pitchFamily="18" charset="0"/>
                </a:endParaRPr>
              </a:p>
              <a:p>
                <a:pPr algn="ctr"/>
                <a:endParaRPr lang="en-GB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0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den>
                        </m:f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endChr m:val="|"/>
                            <m:ctrlPr>
                              <a:rPr lang="en-GB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GB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GB" dirty="0"/>
              </a:p>
              <a:p>
                <a:pPr algn="ctr"/>
                <a:endParaRPr lang="en-GB" dirty="0"/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en-GB" dirty="0"/>
                  <a:t> Maximising the probability, is equivalent to minimising the energy of the CRF.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7574595" cy="4023360"/>
              </a:xfrm>
              <a:blipFill>
                <a:blip r:embed="rId3"/>
                <a:stretch>
                  <a:fillRect l="-1931" r="-1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13</a:t>
            </a:fld>
            <a:endParaRPr lang="en-ZA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6F90F2-F1A4-4563-A2F3-7EFBBB6B1A07}"/>
              </a:ext>
            </a:extLst>
          </p:cNvPr>
          <p:cNvGrpSpPr/>
          <p:nvPr/>
        </p:nvGrpSpPr>
        <p:grpSpPr>
          <a:xfrm>
            <a:off x="8868230" y="2190427"/>
            <a:ext cx="2344254" cy="3049230"/>
            <a:chOff x="6539647" y="3319420"/>
            <a:chExt cx="1877965" cy="24475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CEFBF1-BB53-4D45-A45A-8FB6E0B1D37A}"/>
                </a:ext>
              </a:extLst>
            </p:cNvPr>
            <p:cNvSpPr/>
            <p:nvPr/>
          </p:nvSpPr>
          <p:spPr>
            <a:xfrm>
              <a:off x="6615895" y="3319420"/>
              <a:ext cx="1801717" cy="2447561"/>
            </a:xfrm>
            <a:prstGeom prst="rect">
              <a:avLst/>
            </a:prstGeom>
            <a:blipFill dpi="0" rotWithShape="1">
              <a:blip r:embed="rId4">
                <a:alphaModFix amt="3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9936207-4086-4401-80E5-3F3A6B9836F2}"/>
                </a:ext>
              </a:extLst>
            </p:cNvPr>
            <p:cNvSpPr/>
            <p:nvPr/>
          </p:nvSpPr>
          <p:spPr>
            <a:xfrm>
              <a:off x="6681073" y="437749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A88F14-0686-4120-A83C-1B1CF4DFD482}"/>
                </a:ext>
              </a:extLst>
            </p:cNvPr>
            <p:cNvSpPr/>
            <p:nvPr/>
          </p:nvSpPr>
          <p:spPr>
            <a:xfrm>
              <a:off x="7189107" y="437749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C4308B6-E329-420A-84A4-8894A39A6AA8}"/>
                </a:ext>
              </a:extLst>
            </p:cNvPr>
            <p:cNvSpPr/>
            <p:nvPr/>
          </p:nvSpPr>
          <p:spPr>
            <a:xfrm>
              <a:off x="8108323" y="437749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453006-A9E4-416D-BB21-39FF3A728E52}"/>
                </a:ext>
              </a:extLst>
            </p:cNvPr>
            <p:cNvSpPr/>
            <p:nvPr/>
          </p:nvSpPr>
          <p:spPr>
            <a:xfrm>
              <a:off x="7628247" y="4377495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3D04C49-167A-4FCB-B121-B6115DA863F1}"/>
                    </a:ext>
                  </a:extLst>
                </p:cNvPr>
                <p:cNvSpPr txBox="1"/>
                <p:nvPr/>
              </p:nvSpPr>
              <p:spPr>
                <a:xfrm>
                  <a:off x="6539647" y="3692015"/>
                  <a:ext cx="98774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647" y="3692015"/>
                  <a:ext cx="987740" cy="35394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525BDCF-E74C-4A57-9786-987E95EAAEF9}"/>
                </a:ext>
              </a:extLst>
            </p:cNvPr>
            <p:cNvSpPr/>
            <p:nvPr/>
          </p:nvSpPr>
          <p:spPr>
            <a:xfrm>
              <a:off x="6681068" y="535467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45F8A56-95CF-4168-A799-2C9AB20EF2AD}"/>
                </a:ext>
              </a:extLst>
            </p:cNvPr>
            <p:cNvSpPr/>
            <p:nvPr/>
          </p:nvSpPr>
          <p:spPr>
            <a:xfrm>
              <a:off x="7189102" y="535467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C8B8F00-7DF3-4CA4-827E-F4670762863B}"/>
                </a:ext>
              </a:extLst>
            </p:cNvPr>
            <p:cNvSpPr/>
            <p:nvPr/>
          </p:nvSpPr>
          <p:spPr>
            <a:xfrm>
              <a:off x="8108318" y="535467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A1FADC9-8FC6-4187-B3AF-B14055F81F7A}"/>
                </a:ext>
              </a:extLst>
            </p:cNvPr>
            <p:cNvSpPr/>
            <p:nvPr/>
          </p:nvSpPr>
          <p:spPr>
            <a:xfrm>
              <a:off x="7628242" y="5354675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D19D25A-9FDF-4EDE-B786-28FFBE12981F}"/>
                </a:ext>
              </a:extLst>
            </p:cNvPr>
            <p:cNvSpPr/>
            <p:nvPr/>
          </p:nvSpPr>
          <p:spPr>
            <a:xfrm>
              <a:off x="6690033" y="3445131"/>
              <a:ext cx="246530" cy="25997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6F0ECEE-AD20-4E3E-8B42-3AEC13312E54}"/>
                </a:ext>
              </a:extLst>
            </p:cNvPr>
            <p:cNvSpPr/>
            <p:nvPr/>
          </p:nvSpPr>
          <p:spPr>
            <a:xfrm>
              <a:off x="7198067" y="3445131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AB311FA-58F4-4ED5-A573-C7FFA6932058}"/>
                </a:ext>
              </a:extLst>
            </p:cNvPr>
            <p:cNvSpPr/>
            <p:nvPr/>
          </p:nvSpPr>
          <p:spPr>
            <a:xfrm>
              <a:off x="8117283" y="3445131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ED83C6-E5E3-4529-9D68-DF0EF041845E}"/>
                </a:ext>
              </a:extLst>
            </p:cNvPr>
            <p:cNvSpPr/>
            <p:nvPr/>
          </p:nvSpPr>
          <p:spPr>
            <a:xfrm>
              <a:off x="7637207" y="3445130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8688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Unary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Your final label does not agree with the initial classifier</a:t>
            </a:r>
          </a:p>
          <a:p>
            <a:pPr marL="201168" lvl="1" indent="0">
              <a:buNone/>
            </a:pPr>
            <a:r>
              <a:rPr lang="en-GB" dirty="0"/>
              <a:t> </a:t>
            </a:r>
            <a:r>
              <a:rPr lang="en-US" dirty="0"/>
              <a:t>→</a:t>
            </a:r>
            <a:r>
              <a:rPr lang="en-GB" dirty="0">
                <a:sym typeface="Wingdings" panose="05000000000000000000" pitchFamily="2" charset="2"/>
              </a:rPr>
              <a:t> you pay a penalty</a:t>
            </a: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In our case, the initial classifier is FCN [1]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Pairwise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Detection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Superpixels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14</a:t>
            </a:fld>
            <a:endParaRPr lang="en-ZA"/>
          </a:p>
        </p:txBody>
      </p:sp>
      <p:grpSp>
        <p:nvGrpSpPr>
          <p:cNvPr id="22" name="Group 21"/>
          <p:cNvGrpSpPr/>
          <p:nvPr/>
        </p:nvGrpSpPr>
        <p:grpSpPr>
          <a:xfrm>
            <a:off x="8868230" y="2190427"/>
            <a:ext cx="2344254" cy="3049230"/>
            <a:chOff x="6539647" y="3319420"/>
            <a:chExt cx="1877965" cy="2447561"/>
          </a:xfrm>
        </p:grpSpPr>
        <p:sp>
          <p:nvSpPr>
            <p:cNvPr id="23" name="Rectangle 22"/>
            <p:cNvSpPr/>
            <p:nvPr/>
          </p:nvSpPr>
          <p:spPr>
            <a:xfrm>
              <a:off x="6615895" y="3319420"/>
              <a:ext cx="1801717" cy="2447561"/>
            </a:xfrm>
            <a:prstGeom prst="rect">
              <a:avLst/>
            </a:prstGeom>
            <a:blipFill dpi="0" rotWithShape="1">
              <a:blip r:embed="rId3">
                <a:alphaModFix amt="33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81073" y="437749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189107" y="437749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8108323" y="437749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628247" y="4377495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539647" y="3692015"/>
                  <a:ext cx="98774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=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647" y="3692015"/>
                  <a:ext cx="987740" cy="35394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Oval 28"/>
            <p:cNvSpPr/>
            <p:nvPr/>
          </p:nvSpPr>
          <p:spPr>
            <a:xfrm>
              <a:off x="6681068" y="535467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189102" y="535467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8108318" y="5354676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628242" y="5354675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690033" y="3445131"/>
              <a:ext cx="246530" cy="25997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98067" y="3445131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117283" y="3445131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637207" y="3445130"/>
              <a:ext cx="246530" cy="2599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2C6575F-E7E4-49BD-BE71-1F216C1D176C}"/>
              </a:ext>
            </a:extLst>
          </p:cNvPr>
          <p:cNvSpPr txBox="1"/>
          <p:nvPr/>
        </p:nvSpPr>
        <p:spPr>
          <a:xfrm>
            <a:off x="-1" y="6445894"/>
            <a:ext cx="1101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[1] Long </a:t>
            </a:r>
            <a:r>
              <a:rPr lang="en-GB" sz="1600" i="1" dirty="0">
                <a:solidFill>
                  <a:schemeClr val="bg1"/>
                </a:solidFill>
              </a:rPr>
              <a:t>et al.</a:t>
            </a:r>
            <a:r>
              <a:rPr lang="en-GB" sz="1600" dirty="0">
                <a:solidFill>
                  <a:schemeClr val="bg1"/>
                </a:solidFill>
              </a:rPr>
              <a:t> CVPR 2015</a:t>
            </a:r>
            <a:endParaRPr lang="es-ES_trad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4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Unary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Pairwise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You assign different labels to two very similar pixels</a:t>
                </a:r>
              </a:p>
              <a:p>
                <a:pPr marL="292608" lvl="1">
                  <a:buNone/>
                </a:pPr>
                <a:r>
                  <a:rPr lang="en-GB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→ you pay a penalty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How do you measure similarity?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 err="1">
                    <a:solidFill>
                      <a:schemeClr val="tx1"/>
                    </a:solidFill>
                  </a:rPr>
                  <a:t>DenseCRF</a:t>
                </a:r>
                <a:r>
                  <a:rPr lang="en-GB" dirty="0">
                    <a:solidFill>
                      <a:schemeClr val="tx1"/>
                    </a:solidFill>
                  </a:rPr>
                  <a:t> [1]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ZA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ZA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ZA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ZA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lit/>
                              </m:rPr>
                              <a:rPr lang="en-ZA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lit/>
                                  </m:rPr>
                                  <a:rPr lang="en-ZA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lit/>
                              </m:rPr>
                              <a:rPr lang="en-ZA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lit/>
                                  </m:rPr>
                                  <a:rPr lang="en-ZA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sub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ZA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ZA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ZA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lit/>
                              </m:rPr>
                              <a:rPr lang="en-ZA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lit/>
                                  </m:rPr>
                                  <a:rPr lang="en-ZA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en-ZA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Detection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>
                        <a:lumMod val="50000"/>
                      </a:schemeClr>
                    </a:solidFill>
                  </a:rPr>
                  <a:t>Superpixels</a:t>
                </a:r>
                <a:endParaRPr lang="en-GB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 t="-1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15</a:t>
            </a:fld>
            <a:endParaRPr lang="en-ZA"/>
          </a:p>
        </p:txBody>
      </p:sp>
      <p:sp>
        <p:nvSpPr>
          <p:cNvPr id="38" name="Rectangle 37"/>
          <p:cNvSpPr/>
          <p:nvPr/>
        </p:nvSpPr>
        <p:spPr>
          <a:xfrm>
            <a:off x="8795656" y="2103341"/>
            <a:ext cx="2360023" cy="3073015"/>
          </a:xfrm>
          <a:prstGeom prst="rect">
            <a:avLst/>
          </a:prstGeom>
          <a:blipFill dpi="0" rotWithShape="1">
            <a:blip r:embed="rId4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8881031" y="3431800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546492" y="3431800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750549" y="3431800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121710" y="3431798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77996" y="2427747"/>
                <a:ext cx="429182" cy="444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996" y="2427747"/>
                <a:ext cx="429182" cy="444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8881024" y="4658690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9546485" y="4658690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750542" y="4658690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0121703" y="4658689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892767" y="2261176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9558228" y="2261176"/>
            <a:ext cx="322923" cy="32640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0762286" y="2261176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0133446" y="2261175"/>
            <a:ext cx="322923" cy="326409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0679800" y="4940958"/>
                <a:ext cx="628838" cy="470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9800" y="4940958"/>
                <a:ext cx="628838" cy="470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/>
          <p:cNvCxnSpPr>
            <a:stCxn id="49" idx="4"/>
            <a:endCxn id="46" idx="1"/>
          </p:cNvCxnSpPr>
          <p:nvPr/>
        </p:nvCxnSpPr>
        <p:spPr>
          <a:xfrm>
            <a:off x="9719690" y="2587585"/>
            <a:ext cx="1078143" cy="2118906"/>
          </a:xfrm>
          <a:prstGeom prst="line">
            <a:avLst/>
          </a:prstGeom>
          <a:ln w="571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-1" y="6445894"/>
            <a:ext cx="1101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[1] </a:t>
            </a:r>
            <a:r>
              <a:rPr lang="en-GB" sz="1600" dirty="0" err="1">
                <a:solidFill>
                  <a:schemeClr val="bg1"/>
                </a:solidFill>
              </a:rPr>
              <a:t>Krahenbuhl</a:t>
            </a:r>
            <a:r>
              <a:rPr lang="en-GB" sz="1600" dirty="0">
                <a:solidFill>
                  <a:schemeClr val="bg1"/>
                </a:solidFill>
              </a:rPr>
              <a:t> and </a:t>
            </a:r>
            <a:r>
              <a:rPr lang="en-GB" sz="1600" dirty="0" err="1">
                <a:solidFill>
                  <a:schemeClr val="bg1"/>
                </a:solidFill>
              </a:rPr>
              <a:t>Koltun</a:t>
            </a:r>
            <a:r>
              <a:rPr lang="en-GB" sz="1600" dirty="0">
                <a:solidFill>
                  <a:schemeClr val="bg1"/>
                </a:solidFill>
              </a:rPr>
              <a:t>, NIPS, 2011</a:t>
            </a:r>
            <a:endParaRPr lang="es-ES_tradnl" sz="1600" dirty="0">
              <a:solidFill>
                <a:schemeClr val="bg1"/>
              </a:solidFill>
            </a:endParaRPr>
          </a:p>
        </p:txBody>
      </p:sp>
      <p:cxnSp>
        <p:nvCxnSpPr>
          <p:cNvPr id="55" name="Straight Connector 54"/>
          <p:cNvCxnSpPr>
            <a:stCxn id="49" idx="6"/>
          </p:cNvCxnSpPr>
          <p:nvPr/>
        </p:nvCxnSpPr>
        <p:spPr>
          <a:xfrm flipV="1">
            <a:off x="9881151" y="2424379"/>
            <a:ext cx="230189" cy="2"/>
          </a:xfrm>
          <a:prstGeom prst="line">
            <a:avLst/>
          </a:prstGeom>
          <a:ln w="571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0" idx="0"/>
          </p:cNvCxnSpPr>
          <p:nvPr/>
        </p:nvCxnSpPr>
        <p:spPr>
          <a:xfrm flipH="1">
            <a:off x="9707954" y="2618763"/>
            <a:ext cx="11735" cy="813037"/>
          </a:xfrm>
          <a:prstGeom prst="line">
            <a:avLst/>
          </a:prstGeom>
          <a:ln w="571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21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5736" y="1741757"/>
                <a:ext cx="10058400" cy="4272183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Unary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Pairwise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Detection (Higher order)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Inference with pairwise potentials cannot help if </a:t>
                </a:r>
                <a:r>
                  <a:rPr lang="en-GB" dirty="0" err="1">
                    <a:solidFill>
                      <a:schemeClr val="tx1"/>
                    </a:solidFill>
                  </a:rPr>
                  <a:t>unaries</a:t>
                </a:r>
                <a:r>
                  <a:rPr lang="en-GB" dirty="0">
                    <a:solidFill>
                      <a:schemeClr val="tx1"/>
                    </a:solidFill>
                  </a:rPr>
                  <a:t> are poor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Cues from </a:t>
                </a:r>
                <a:r>
                  <a:rPr lang="en-ZA" i="1" dirty="0"/>
                  <a:t>object detectors </a:t>
                </a:r>
                <a:r>
                  <a:rPr lang="en-ZA" dirty="0"/>
                  <a:t>can help in this regard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Object detectors can “fire” over regions which have poor/incorrect </a:t>
                </a:r>
                <a:r>
                  <a:rPr lang="en-ZA" dirty="0" err="1"/>
                  <a:t>unaries</a:t>
                </a:r>
                <a:endParaRPr lang="en-ZA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Want our potential to be robust to false-positive detections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Introduce additional latent,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ZA" dirty="0"/>
                  <a:t> variables which model whether the detection</a:t>
                </a:r>
                <a:br>
                  <a:rPr lang="en-ZA" dirty="0"/>
                </a:br>
                <a:r>
                  <a:rPr lang="en-ZA" dirty="0"/>
                  <a:t>hypothesis is accepted or not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ZA" sz="16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ZA" sz="16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ZA" sz="1600" i="1">
                            <a:latin typeface="Cambria Math" panose="02040503050406030204" pitchFamily="18" charset="0"/>
                          </a:rPr>
                          <m:t>𝐷𝑒𝑡</m:t>
                        </m:r>
                      </m:sup>
                    </m:sSubSup>
                    <m:d>
                      <m:dPr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ZA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1600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ZA" sz="16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  <m:r>
                          <a:rPr lang="en-ZA" sz="1600" b="1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ZA" sz="16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ZA" sz="1600" b="1" i="1"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  <m:r>
                          <a:rPr lang="en-ZA" sz="1600" b="1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ZA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160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ZA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ZA" sz="16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ZA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ZA" sz="16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ZA" sz="1600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ZA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ZA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ZA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ZA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ZA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ctrlPr>
                                  <a:rPr lang="en-ZA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p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en-ZA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ZA" sz="16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nary>
                          </m:e>
                          <m:e>
                            <m:sSub>
                              <m:sSubPr>
                                <m:ctrlPr>
                                  <a:rPr lang="en-ZA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𝑑𝑒𝑡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ZA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ZA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hr m:val="∑"/>
                                <m:ctrlPr>
                                  <a:rPr lang="en-ZA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p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  <m:sup>
                                        <m:d>
                                          <m:dPr>
                                            <m:ctrlPr>
                                              <a:rPr lang="en-ZA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ZA" sz="16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bSup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≠</m:t>
                                    </m:r>
                                    <m:sSub>
                                      <m:sSubPr>
                                        <m:ctrlP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en-ZA" sz="16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𝑖𝑓</m:t>
                                </m:r>
                                <m:sSub>
                                  <m:sSubPr>
                                    <m:ctrlP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ZA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en-ZA" sz="1600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e>
                            </m:nary>
                          </m:e>
                        </m:eqArr>
                      </m:e>
                    </m:d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GB" sz="1600" dirty="0" err="1">
                    <a:solidFill>
                      <a:schemeClr val="bg1">
                        <a:lumMod val="50000"/>
                      </a:schemeClr>
                    </a:solidFill>
                  </a:rPr>
                  <a:t>Superpixels</a:t>
                </a:r>
                <a:endParaRPr lang="en-GB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736" y="1741757"/>
                <a:ext cx="10058400" cy="4272183"/>
              </a:xfrm>
              <a:blipFill>
                <a:blip r:embed="rId3"/>
                <a:stretch>
                  <a:fillRect l="-1455" t="-999" b="-27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16</a:t>
            </a:fld>
            <a:endParaRPr lang="en-ZA"/>
          </a:p>
        </p:txBody>
      </p:sp>
      <p:sp>
        <p:nvSpPr>
          <p:cNvPr id="23" name="Rectangle 22"/>
          <p:cNvSpPr/>
          <p:nvPr/>
        </p:nvSpPr>
        <p:spPr>
          <a:xfrm>
            <a:off x="8963410" y="2190427"/>
            <a:ext cx="2249074" cy="3049230"/>
          </a:xfrm>
          <a:prstGeom prst="rect">
            <a:avLst/>
          </a:prstGeom>
          <a:blipFill dpi="0" rotWithShape="1">
            <a:blip r:embed="rId4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9044771" y="3508603"/>
            <a:ext cx="307742" cy="32388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78948" y="3508603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826400" y="3508603"/>
            <a:ext cx="307742" cy="32388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227124" y="3508602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044765" y="4725998"/>
            <a:ext cx="307742" cy="32388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678941" y="4725998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826394" y="4725998"/>
            <a:ext cx="307742" cy="32388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7118" y="4725996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055956" y="2347041"/>
            <a:ext cx="307742" cy="32388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690132" y="2347041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837585" y="2347041"/>
            <a:ext cx="307742" cy="323883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238308" y="2347040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56244" y="2076450"/>
            <a:ext cx="1324537" cy="334327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9997874" y="5640570"/>
            <a:ext cx="307742" cy="32388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cxnSpLocks/>
            <a:stCxn id="21" idx="0"/>
          </p:cNvCxnSpPr>
          <p:nvPr/>
        </p:nvCxnSpPr>
        <p:spPr>
          <a:xfrm flipH="1" flipV="1">
            <a:off x="9456244" y="5419725"/>
            <a:ext cx="695501" cy="2208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  <a:stCxn id="21" idx="0"/>
          </p:cNvCxnSpPr>
          <p:nvPr/>
        </p:nvCxnSpPr>
        <p:spPr>
          <a:xfrm flipV="1">
            <a:off x="10151745" y="5419725"/>
            <a:ext cx="629036" cy="2208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653690" y="5748585"/>
                <a:ext cx="4291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690" y="5748585"/>
                <a:ext cx="42918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8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Unary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Pairwise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Detections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 </a:t>
                </a:r>
                <a:r>
                  <a:rPr lang="en-GB" dirty="0" err="1">
                    <a:solidFill>
                      <a:schemeClr val="tx1"/>
                    </a:solidFill>
                  </a:rPr>
                  <a:t>Superpixels</a:t>
                </a:r>
                <a:endParaRPr lang="en-GB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 Enforce consistency over entire regions obtained by </a:t>
                </a:r>
                <a:r>
                  <a:rPr lang="en-ZA" dirty="0" err="1"/>
                  <a:t>superpixels</a:t>
                </a:r>
                <a:endParaRPr lang="en-ZA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ZA" dirty="0"/>
                  <a:t>-Potts model type energy [1,2]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 Low cost if all the random variables within a </a:t>
                </a:r>
                <a:r>
                  <a:rPr lang="en-ZA" dirty="0" err="1"/>
                  <a:t>superpixel</a:t>
                </a:r>
                <a:r>
                  <a:rPr lang="en-ZA" dirty="0"/>
                  <a:t> are assigned the</a:t>
                </a:r>
                <a:br>
                  <a:rPr lang="en-ZA" dirty="0"/>
                </a:br>
                <a:r>
                  <a:rPr lang="en-ZA" dirty="0"/>
                  <a:t> same label. High cost otherwise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 Reduces spurious noise in segmentations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ZA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ZA" i="1">
                            <a:latin typeface="Cambria Math" panose="02040503050406030204" pitchFamily="18" charset="0"/>
                          </a:rPr>
                          <m:t>𝑆𝑃</m:t>
                        </m:r>
                      </m:sup>
                    </m:sSubSup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ZA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ZA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en-ZA" b="1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ZA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ZA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e>
                    </m:d>
                    <m:r>
                      <a:rPr lang="en-ZA" i="1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𝑙𝑜𝑤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m:rPr>
                                <m:nor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if</m:t>
                            </m:r>
                            <m:r>
                              <m:rPr>
                                <m:nor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all</m:t>
                            </m:r>
                            <m:r>
                              <m:rPr>
                                <m:nor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e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h𝑖𝑔h</m:t>
                                </m:r>
                              </m:sub>
                            </m:s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  <m:r>
                              <m:rPr>
                                <m:nor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otherwise</m:t>
                            </m:r>
                            <m:r>
                              <m:rPr>
                                <m:nor/>
                              </m:rPr>
                              <a:rPr lang="en-ZA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eqArr>
                      </m:e>
                    </m:d>
                  </m:oMath>
                </a14:m>
                <a:endParaRPr lang="en-ZA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GB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 t="-10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17</a:t>
            </a:fld>
            <a:endParaRPr lang="en-ZA"/>
          </a:p>
        </p:txBody>
      </p:sp>
      <p:sp>
        <p:nvSpPr>
          <p:cNvPr id="23" name="Rectangle 22"/>
          <p:cNvSpPr/>
          <p:nvPr/>
        </p:nvSpPr>
        <p:spPr>
          <a:xfrm>
            <a:off x="8963410" y="2190427"/>
            <a:ext cx="2249074" cy="3049230"/>
          </a:xfrm>
          <a:prstGeom prst="rect">
            <a:avLst/>
          </a:prstGeom>
          <a:blipFill dpi="0" rotWithShape="1">
            <a:blip r:embed="rId4">
              <a:alphaModFix amt="33000"/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9044771" y="3508603"/>
            <a:ext cx="307742" cy="32388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78948" y="3508603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826400" y="3508603"/>
            <a:ext cx="307742" cy="3238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227124" y="3508602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044765" y="4725998"/>
            <a:ext cx="307742" cy="323883"/>
          </a:xfrm>
          <a:prstGeom prst="ellipse">
            <a:avLst/>
          </a:prstGeom>
          <a:solidFill>
            <a:schemeClr val="accent2">
              <a:lumMod val="50000"/>
              <a:lumOff val="5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678941" y="4725998"/>
            <a:ext cx="307742" cy="323883"/>
          </a:xfrm>
          <a:prstGeom prst="ellipse">
            <a:avLst/>
          </a:prstGeom>
          <a:solidFill>
            <a:schemeClr val="accent2">
              <a:lumMod val="50000"/>
              <a:lumOff val="5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0826394" y="4725998"/>
            <a:ext cx="307742" cy="3238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227118" y="4725996"/>
            <a:ext cx="307742" cy="323883"/>
          </a:xfrm>
          <a:prstGeom prst="ellipse">
            <a:avLst/>
          </a:prstGeom>
          <a:solidFill>
            <a:schemeClr val="accent2">
              <a:lumMod val="50000"/>
              <a:lumOff val="5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055956" y="2347041"/>
            <a:ext cx="307742" cy="32388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690132" y="2347041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0837585" y="2347041"/>
            <a:ext cx="307742" cy="32388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238308" y="2347040"/>
            <a:ext cx="307742" cy="3238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63410" y="5239657"/>
            <a:ext cx="2249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Each colour represents a different </a:t>
            </a:r>
            <a:r>
              <a:rPr lang="en-GB" dirty="0" err="1"/>
              <a:t>superpixel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5732B-3D8A-46BA-A774-5C416C7A64BD}"/>
              </a:ext>
            </a:extLst>
          </p:cNvPr>
          <p:cNvSpPr txBox="1"/>
          <p:nvPr/>
        </p:nvSpPr>
        <p:spPr>
          <a:xfrm>
            <a:off x="1" y="6445895"/>
            <a:ext cx="4927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[1] Kohli et al. </a:t>
            </a:r>
            <a:r>
              <a:rPr lang="en-ZA" sz="1600" i="1" dirty="0">
                <a:solidFill>
                  <a:schemeClr val="bg1"/>
                </a:solidFill>
              </a:rPr>
              <a:t>CVPR</a:t>
            </a:r>
            <a:r>
              <a:rPr lang="en-ZA" sz="1600" dirty="0">
                <a:solidFill>
                  <a:schemeClr val="bg1"/>
                </a:solidFill>
              </a:rPr>
              <a:t> 2007.  [2] </a:t>
            </a:r>
            <a:r>
              <a:rPr lang="en-ZA" sz="1600" dirty="0" err="1">
                <a:solidFill>
                  <a:schemeClr val="bg1"/>
                </a:solidFill>
              </a:rPr>
              <a:t>Ladicky</a:t>
            </a:r>
            <a:r>
              <a:rPr lang="en-ZA" sz="1600" dirty="0">
                <a:solidFill>
                  <a:schemeClr val="bg1"/>
                </a:solidFill>
              </a:rPr>
              <a:t> et al. </a:t>
            </a:r>
            <a:r>
              <a:rPr lang="en-ZA" sz="1600" i="1" dirty="0">
                <a:solidFill>
                  <a:schemeClr val="bg1"/>
                </a:solidFill>
              </a:rPr>
              <a:t>ICCV</a:t>
            </a:r>
            <a:r>
              <a:rPr lang="en-ZA" sz="1600" dirty="0">
                <a:solidFill>
                  <a:schemeClr val="bg1"/>
                </a:solidFill>
              </a:rPr>
              <a:t> 2009 </a:t>
            </a:r>
          </a:p>
        </p:txBody>
      </p:sp>
    </p:spTree>
    <p:extLst>
      <p:ext uri="{BB962C8B-B14F-4D97-AF65-F5344CB8AC3E}">
        <p14:creationId xmlns:p14="http://schemas.microsoft.com/office/powerpoint/2010/main" val="4255560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We have an energy that we want to minimise.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Minimum energy is the highest probability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ZA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Z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ZA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ZA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p>
                        </m:sSubSup>
                        <m:r>
                          <a:rPr lang="en-ZA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ZA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Z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ZA" i="1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ZA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bSup>
                        <m:r>
                          <a:rPr lang="en-ZA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Z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ZA" i="1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Z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ZA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𝐷𝑒𝑡</m:t>
                            </m:r>
                          </m:sup>
                        </m:sSubSup>
                        <m:d>
                          <m:dPr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  <m:r>
                          <a:rPr lang="en-ZA" i="1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ZA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𝑆𝑃</m:t>
                                </m:r>
                              </m:sup>
                            </m:sSubSup>
                            <m:r>
                              <a:rPr lang="en-ZA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Z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ZA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ZA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nary>
                        <m:r>
                          <a:rPr lang="en-Z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chemeClr val="tx1"/>
                    </a:solidFill>
                  </a:rPr>
                  <a:t> During the forward pass of our network, we want to implement this energy minimisation / MAP estimation procedure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33" t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18</a:t>
            </a:fld>
            <a:endParaRPr lang="en-ZA"/>
          </a:p>
        </p:txBody>
      </p:sp>
      <p:grpSp>
        <p:nvGrpSpPr>
          <p:cNvPr id="13" name="Group 12"/>
          <p:cNvGrpSpPr/>
          <p:nvPr/>
        </p:nvGrpSpPr>
        <p:grpSpPr>
          <a:xfrm>
            <a:off x="1694665" y="3118179"/>
            <a:ext cx="6650581" cy="760152"/>
            <a:chOff x="3175593" y="4211237"/>
            <a:chExt cx="6650581" cy="760152"/>
          </a:xfrm>
        </p:grpSpPr>
        <p:sp>
          <p:nvSpPr>
            <p:cNvPr id="5" name="Left Brace 4"/>
            <p:cNvSpPr/>
            <p:nvPr/>
          </p:nvSpPr>
          <p:spPr>
            <a:xfrm rot="16200000">
              <a:off x="5696452" y="3446535"/>
              <a:ext cx="102416" cy="165462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20346" y="4357164"/>
              <a:ext cx="1654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Pairwise [1]</a:t>
              </a:r>
            </a:p>
          </p:txBody>
        </p:sp>
        <p:sp>
          <p:nvSpPr>
            <p:cNvPr id="7" name="Left Brace 6"/>
            <p:cNvSpPr/>
            <p:nvPr/>
          </p:nvSpPr>
          <p:spPr>
            <a:xfrm rot="16200000">
              <a:off x="7386099" y="3542687"/>
              <a:ext cx="134523" cy="149442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Left Brace 7"/>
            <p:cNvSpPr/>
            <p:nvPr/>
          </p:nvSpPr>
          <p:spPr>
            <a:xfrm rot="16200000">
              <a:off x="8979736" y="3641353"/>
              <a:ext cx="145924" cy="128569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6147" y="4325058"/>
              <a:ext cx="1494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Detection potentials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31747" y="4325057"/>
              <a:ext cx="1494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err="1"/>
                <a:t>Superpixel</a:t>
              </a:r>
              <a:r>
                <a:rPr lang="en-ZA" dirty="0"/>
                <a:t> potentials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 rot="16200000">
              <a:off x="4002720" y="3712235"/>
              <a:ext cx="70312" cy="112630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75593" y="4325057"/>
              <a:ext cx="1654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 err="1"/>
                <a:t>Unaries</a:t>
              </a:r>
              <a:r>
                <a:rPr lang="en-ZA" dirty="0"/>
                <a:t> from CNN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-1" y="6445894"/>
            <a:ext cx="1101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[1] </a:t>
            </a:r>
            <a:r>
              <a:rPr lang="en-GB" sz="1600" dirty="0" err="1">
                <a:solidFill>
                  <a:schemeClr val="bg1"/>
                </a:solidFill>
              </a:rPr>
              <a:t>Krahenbuhl</a:t>
            </a:r>
            <a:r>
              <a:rPr lang="en-GB" sz="1600" dirty="0">
                <a:solidFill>
                  <a:schemeClr val="bg1"/>
                </a:solidFill>
              </a:rPr>
              <a:t> and </a:t>
            </a:r>
            <a:r>
              <a:rPr lang="en-GB" sz="1600" dirty="0" err="1">
                <a:solidFill>
                  <a:schemeClr val="bg1"/>
                </a:solidFill>
              </a:rPr>
              <a:t>Koltun</a:t>
            </a:r>
            <a:r>
              <a:rPr lang="en-GB" sz="1600" dirty="0">
                <a:solidFill>
                  <a:schemeClr val="bg1"/>
                </a:solidFill>
              </a:rPr>
              <a:t>, NIPS, 2011</a:t>
            </a:r>
            <a:endParaRPr lang="es-ES_trad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5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CB8E-D718-47FC-8744-0708DFA8F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Mean Field Inference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10485B-65F8-4C42-924C-6FCEB0B175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Our labelling is the most-likely assignment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P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𝑿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𝑰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Approximate real distribution,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GB" dirty="0"/>
                  <a:t>, with simpler one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GB" dirty="0"/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Minimise KL-Divergence between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GB" dirty="0"/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𝐾𝐿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sup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𝓍</m:t>
                        </m:r>
                      </m:sub>
                      <m:sup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</m:func>
                        <m:r>
                          <a:rPr lang="en-GB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</m:func>
                      </m:e>
                    </m:nary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510485B-65F8-4C42-924C-6FCEB0B175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 t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FCCAF-CAFD-43D2-A199-AFF803A4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2067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F03A-A8E6-44D6-848D-AF121DD2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6D110-720C-4252-93B3-4736DDCD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</a:t>
            </a:fld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02B5B-5DBA-4872-96AE-5811C561A8F1}"/>
              </a:ext>
            </a:extLst>
          </p:cNvPr>
          <p:cNvSpPr txBox="1"/>
          <p:nvPr/>
        </p:nvSpPr>
        <p:spPr>
          <a:xfrm>
            <a:off x="954341" y="3703036"/>
            <a:ext cx="326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Semantic segmentation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7DD56-F355-45E5-BB6A-873D4B754096}"/>
              </a:ext>
            </a:extLst>
          </p:cNvPr>
          <p:cNvSpPr txBox="1"/>
          <p:nvPr/>
        </p:nvSpPr>
        <p:spPr>
          <a:xfrm>
            <a:off x="4601450" y="3703036"/>
            <a:ext cx="322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Instance/Panoptic segmentation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D3426-A180-430A-9F4E-CCB38D0DD99F}"/>
              </a:ext>
            </a:extLst>
          </p:cNvPr>
          <p:cNvSpPr txBox="1"/>
          <p:nvPr/>
        </p:nvSpPr>
        <p:spPr>
          <a:xfrm>
            <a:off x="8207485" y="5770728"/>
            <a:ext cx="326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Object detection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855BDE-7CDA-4080-9309-40970D7A4250}"/>
              </a:ext>
            </a:extLst>
          </p:cNvPr>
          <p:cNvSpPr txBox="1"/>
          <p:nvPr/>
        </p:nvSpPr>
        <p:spPr>
          <a:xfrm>
            <a:off x="880092" y="5731315"/>
            <a:ext cx="331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Optical flow</a:t>
            </a:r>
          </a:p>
          <a:p>
            <a:pPr algn="ctr"/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43A866-CB10-470E-BF50-73CA19B70367}"/>
              </a:ext>
            </a:extLst>
          </p:cNvPr>
          <p:cNvSpPr txBox="1"/>
          <p:nvPr/>
        </p:nvSpPr>
        <p:spPr>
          <a:xfrm>
            <a:off x="4601451" y="5770728"/>
            <a:ext cx="331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Stereo</a:t>
            </a: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18B8B6-B6C8-41AA-AE04-9573AAF68424}"/>
              </a:ext>
            </a:extLst>
          </p:cNvPr>
          <p:cNvSpPr txBox="1"/>
          <p:nvPr/>
        </p:nvSpPr>
        <p:spPr>
          <a:xfrm>
            <a:off x="12497986" y="5624469"/>
            <a:ext cx="3254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3D object detection</a:t>
            </a:r>
          </a:p>
          <a:p>
            <a:endParaRPr lang="en-GB" dirty="0"/>
          </a:p>
        </p:txBody>
      </p:sp>
      <p:pic>
        <p:nvPicPr>
          <p:cNvPr id="1026" name="Picture 2" descr="http://www.cvlibs.net/datasets/kitti/results/61ffd971bb76fd7625148bcdf3360ae8f86b9e29/result_flow_img/000003_10.png">
            <a:extLst>
              <a:ext uri="{FF2B5EF4-FFF2-40B4-BE49-F238E27FC236}">
                <a16:creationId xmlns:a16="http://schemas.microsoft.com/office/drawing/2014/main" id="{6F62B72C-0F34-43BB-977F-9951C8B10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r="26156"/>
          <a:stretch/>
        </p:blipFill>
        <p:spPr bwMode="auto">
          <a:xfrm>
            <a:off x="984190" y="4225899"/>
            <a:ext cx="3236385" cy="15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8A6FB5-CBFF-418E-B456-81B089AA7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51" y="2020129"/>
            <a:ext cx="3225159" cy="16125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17CADE-AC41-4D70-B455-3CFFC11CA9D3}"/>
              </a:ext>
            </a:extLst>
          </p:cNvPr>
          <p:cNvGrpSpPr>
            <a:grpSpLocks noChangeAspect="1"/>
          </p:cNvGrpSpPr>
          <p:nvPr/>
        </p:nvGrpSpPr>
        <p:grpSpPr>
          <a:xfrm>
            <a:off x="979467" y="2020130"/>
            <a:ext cx="3217808" cy="1615168"/>
            <a:chOff x="5826773" y="1820770"/>
            <a:chExt cx="5301165" cy="26609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4786AD-56D5-4BF1-B482-498936AE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773" y="1820770"/>
              <a:ext cx="5298156" cy="266090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02F2CE-AD48-4876-8C9A-62303A62E2FA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782" y="1820770"/>
              <a:ext cx="5298156" cy="2656639"/>
            </a:xfrm>
            <a:prstGeom prst="rect">
              <a:avLst/>
            </a:prstGeom>
          </p:spPr>
        </p:pic>
      </p:grp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BBE0549B-0215-45AF-A0F4-5701AE0431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26754" r="1475" b="26504"/>
          <a:stretch/>
        </p:blipFill>
        <p:spPr>
          <a:xfrm>
            <a:off x="8234499" y="4225899"/>
            <a:ext cx="3081619" cy="1544829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911FC4A4-43F3-485B-AFF7-9C6B568FB8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450" y="4226515"/>
            <a:ext cx="3225160" cy="1552968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44BDB99E-BD78-4823-8C8B-603F4FEA465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986" y="4069830"/>
            <a:ext cx="3254804" cy="1552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4F52CF-2D8B-4D66-A579-418C8FF04E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39" t="4114" r="55060" b="4357"/>
          <a:stretch/>
        </p:blipFill>
        <p:spPr>
          <a:xfrm>
            <a:off x="8402655" y="2020129"/>
            <a:ext cx="1151004" cy="16366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29D0C5-00FF-401E-A103-B0A645D01F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391" t="4114" b="4357"/>
          <a:stretch/>
        </p:blipFill>
        <p:spPr>
          <a:xfrm>
            <a:off x="9775308" y="2008092"/>
            <a:ext cx="1335767" cy="16366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0500401-BFBF-4A0F-8D99-F2FAFDD49EFF}"/>
              </a:ext>
            </a:extLst>
          </p:cNvPr>
          <p:cNvSpPr txBox="1"/>
          <p:nvPr/>
        </p:nvSpPr>
        <p:spPr>
          <a:xfrm>
            <a:off x="8162728" y="3671901"/>
            <a:ext cx="322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Pose estimation</a:t>
            </a:r>
          </a:p>
        </p:txBody>
      </p:sp>
    </p:spTree>
    <p:extLst>
      <p:ext uri="{BB962C8B-B14F-4D97-AF65-F5344CB8AC3E}">
        <p14:creationId xmlns:p14="http://schemas.microsoft.com/office/powerpoint/2010/main" val="1619255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9AFB-0F64-461F-A6BA-CB98CAF8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Order CRFs in Deep Neural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6020-C562-4208-975D-D941B479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443079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Mean-field: common inference algorithm for the MAP (maximum a posteriori) estimate of a CRF.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Iterative inference algorithm that is also differentiable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8749-EFFA-46F0-B8D5-7524EE6B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20</a:t>
            </a:fld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13E59-12F3-4F85-8032-08FA93B13640}"/>
                  </a:ext>
                </a:extLst>
              </p:cNvPr>
              <p:cNvSpPr txBox="1"/>
              <p:nvPr/>
            </p:nvSpPr>
            <p:spPr>
              <a:xfrm>
                <a:off x="2640746" y="2831596"/>
                <a:ext cx="7356143" cy="3037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Initialise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while not converged do</a:t>
                </a:r>
                <a:br>
                  <a:rPr lang="en-GB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endParaRPr lang="en-GB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  <m:t>{</m:t>
                                          </m:r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begChr m:val="|"/>
                                          <m:endChr m:val="}"/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GB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  <m: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 ;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br>
                  <a:rPr lang="en-GB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GB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end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13E59-12F3-4F85-8032-08FA93B13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746" y="2831596"/>
                <a:ext cx="7356143" cy="3037498"/>
              </a:xfrm>
              <a:prstGeom prst="rect">
                <a:avLst/>
              </a:prstGeom>
              <a:blipFill>
                <a:blip r:embed="rId3"/>
                <a:stretch>
                  <a:fillRect l="-663" t="-1205" b="-2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249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9AFB-0F64-461F-A6BA-CB98CAF8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Order CRFs in Deep Neural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6020-C562-4208-975D-D941B479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Mean-field: Iterative inference algorithm that is also differentiable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We can formulate it as a recurrent neural network and optimise our network end-to-end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8749-EFFA-46F0-B8D5-7524EE6B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21</a:t>
            </a:fld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13E59-12F3-4F85-8032-08FA93B13640}"/>
                  </a:ext>
                </a:extLst>
              </p:cNvPr>
              <p:cNvSpPr txBox="1"/>
              <p:nvPr/>
            </p:nvSpPr>
            <p:spPr>
              <a:xfrm>
                <a:off x="2224585" y="2560991"/>
                <a:ext cx="7356143" cy="2055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Initialise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2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  <a:p>
                <a:endParaRPr lang="en-GB" sz="1200" dirty="0"/>
              </a:p>
              <a:p>
                <a: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while not converged do</a:t>
                </a:r>
                <a:b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endParaRPr lang="en-GB" sz="120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2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{</m:t>
                                          </m:r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GB" sz="12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begChr m:val="|"/>
                                          <m:endChr m:val="}"/>
                                          <m:ctrl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sz="1200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GB" sz="1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 ;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  <a:p>
                <a:b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end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13E59-12F3-4F85-8032-08FA93B13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85" y="2560991"/>
                <a:ext cx="7356143" cy="2055691"/>
              </a:xfrm>
              <a:prstGeom prst="rect">
                <a:avLst/>
              </a:prstGeom>
              <a:blipFill>
                <a:blip r:embed="rId4"/>
                <a:stretch>
                  <a:fillRect l="-83" b="-231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69A2E87B-8C17-4053-982D-10E226A839FC}"/>
              </a:ext>
            </a:extLst>
          </p:cNvPr>
          <p:cNvSpPr/>
          <p:nvPr/>
        </p:nvSpPr>
        <p:spPr>
          <a:xfrm>
            <a:off x="5862622" y="4616682"/>
            <a:ext cx="233378" cy="481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8A15E-A63F-4E41-9EE1-5C460BCF0913}"/>
                  </a:ext>
                </a:extLst>
              </p:cNvPr>
              <p:cNvSpPr txBox="1"/>
              <p:nvPr/>
            </p:nvSpPr>
            <p:spPr>
              <a:xfrm>
                <a:off x="3410756" y="5393132"/>
                <a:ext cx="5137111" cy="4145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update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… 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update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</a:rPr>
                                <m:t>update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nor/>
                                    </m:rPr>
                                    <a:rPr lang="en-GB" b="0" i="0" smtClean="0">
                                      <a:latin typeface="Cambria Math" panose="02040503050406030204" pitchFamily="18" charset="0"/>
                                    </a:rPr>
                                    <m:t>update</m:t>
                                  </m:r>
                                  <m:d>
                                    <m:d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…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98A15E-A63F-4E41-9EE1-5C460BCF0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756" y="5393132"/>
                <a:ext cx="5137111" cy="414537"/>
              </a:xfrm>
              <a:prstGeom prst="rect">
                <a:avLst/>
              </a:prstGeom>
              <a:blipFill>
                <a:blip r:embed="rId5"/>
                <a:stretch>
                  <a:fillRect l="-1069" b="-73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444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99AFB-0F64-461F-A6BA-CB98CAF8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Higher Order CRFs in Deep Neural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46020-C562-4208-975D-D941B4794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Mean-field: Iterative inference algorithm that is also differentiable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We can formulate it as a recurrent neural network and optimise our network end-to-end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C8749-EFFA-46F0-B8D5-7524EE6B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22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2375D-D4B0-4935-8BC2-FA443EA35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" y="4990256"/>
            <a:ext cx="10672549" cy="1158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13E59-12F3-4F85-8032-08FA93B13640}"/>
                  </a:ext>
                </a:extLst>
              </p:cNvPr>
              <p:cNvSpPr txBox="1"/>
              <p:nvPr/>
            </p:nvSpPr>
            <p:spPr>
              <a:xfrm>
                <a:off x="2224585" y="2560991"/>
                <a:ext cx="7356143" cy="2055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Initialise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2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  <a:p>
                <a:endParaRPr lang="en-GB" sz="1200" dirty="0"/>
              </a:p>
              <a:p>
                <a: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for t = 1 … T</a:t>
                </a:r>
                <a:b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endParaRPr lang="en-GB" sz="1200" dirty="0">
                  <a:latin typeface="Consolas" panose="020B0609020204030204" pitchFamily="49" charset="0"/>
                  <a:cs typeface="Consolas" panose="020B0609020204030204" pitchFamily="49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2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{</m:t>
                                          </m:r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GB" sz="1200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d>
                                        <m:dPr>
                                          <m:begChr m:val="|"/>
                                          <m:endChr m:val="}"/>
                                          <m:ctrl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GB" sz="12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sz="1200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GB" sz="12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</m:d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  <m:sup>
                                          <m:r>
                                            <a:rPr lang="en-GB" sz="12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p>
                                      </m:sSup>
                                      <m:r>
                                        <a:rPr lang="en-GB" sz="12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GB" sz="1200" b="1" i="1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nary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GB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 ;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sz="1200" dirty="0"/>
              </a:p>
              <a:p>
                <a:b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:r>
                  <a:rPr lang="en-GB" sz="12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end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A13E59-12F3-4F85-8032-08FA93B13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85" y="2560991"/>
                <a:ext cx="7356143" cy="2055691"/>
              </a:xfrm>
              <a:prstGeom prst="rect">
                <a:avLst/>
              </a:prstGeom>
              <a:blipFill>
                <a:blip r:embed="rId4"/>
                <a:stretch>
                  <a:fillRect l="-83" b="-231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Down 7">
            <a:extLst>
              <a:ext uri="{FF2B5EF4-FFF2-40B4-BE49-F238E27FC236}">
                <a16:creationId xmlns:a16="http://schemas.microsoft.com/office/drawing/2014/main" id="{69A2E87B-8C17-4053-982D-10E226A839FC}"/>
              </a:ext>
            </a:extLst>
          </p:cNvPr>
          <p:cNvSpPr/>
          <p:nvPr/>
        </p:nvSpPr>
        <p:spPr>
          <a:xfrm>
            <a:off x="6262957" y="4375928"/>
            <a:ext cx="233378" cy="481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526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On PASCAL VOC 2012 reduced validation set</a:t>
            </a:r>
          </a:p>
          <a:p>
            <a:pPr marL="0" indent="0">
              <a:buNone/>
            </a:pPr>
            <a:endParaRPr lang="en-ZA" dirty="0"/>
          </a:p>
          <a:p>
            <a:pPr>
              <a:buFont typeface="Wingdings" panose="05000000000000000000" pitchFamily="2" charset="2"/>
              <a:buChar char="§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23</a:t>
            </a:fld>
            <a:endParaRPr lang="en-ZA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854"/>
              </p:ext>
            </p:extLst>
          </p:nvPr>
        </p:nvGraphicFramePr>
        <p:xfrm>
          <a:off x="2062480" y="2826880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Mean </a:t>
                      </a:r>
                      <a:r>
                        <a:rPr lang="en-ZA" dirty="0" err="1"/>
                        <a:t>IoU</a:t>
                      </a:r>
                      <a:r>
                        <a:rPr lang="en-ZA" dirty="0"/>
                        <a:t> [%]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Unary - FCN [1]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68.3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92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Pairwise [2]</a:t>
                      </a:r>
                      <a:r>
                        <a:rPr lang="en-ZA" baseline="0" dirty="0"/>
                        <a:t> </a:t>
                      </a:r>
                      <a:endParaRPr lang="en-Z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Pairwise + </a:t>
                      </a:r>
                      <a:r>
                        <a:rPr lang="en-ZA" dirty="0" err="1"/>
                        <a:t>Superpixels</a:t>
                      </a:r>
                      <a:endParaRPr lang="en-Z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Pairwise + Detections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74.9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Pairwise + </a:t>
                      </a:r>
                      <a:r>
                        <a:rPr lang="en-ZA" dirty="0" err="1"/>
                        <a:t>Superpixels</a:t>
                      </a:r>
                      <a:r>
                        <a:rPr lang="en-ZA" dirty="0"/>
                        <a:t> + Detections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75.8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445895"/>
            <a:ext cx="5921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[1] Long </a:t>
            </a:r>
            <a:r>
              <a:rPr lang="en-ZA" sz="1600" i="1" dirty="0">
                <a:solidFill>
                  <a:schemeClr val="bg1"/>
                </a:solidFill>
              </a:rPr>
              <a:t>et al.</a:t>
            </a:r>
            <a:r>
              <a:rPr lang="en-ZA" sz="1600" dirty="0">
                <a:solidFill>
                  <a:schemeClr val="bg1"/>
                </a:solidFill>
              </a:rPr>
              <a:t> CVPR 2015. [2] Zheng, </a:t>
            </a:r>
            <a:r>
              <a:rPr lang="en-ZA" sz="1600" dirty="0" err="1">
                <a:solidFill>
                  <a:schemeClr val="bg1"/>
                </a:solidFill>
              </a:rPr>
              <a:t>Jayasumana</a:t>
            </a:r>
            <a:r>
              <a:rPr lang="en-ZA" sz="1600" dirty="0">
                <a:solidFill>
                  <a:schemeClr val="bg1"/>
                </a:solidFill>
              </a:rPr>
              <a:t> </a:t>
            </a:r>
            <a:r>
              <a:rPr lang="en-ZA" sz="1600" i="1" dirty="0">
                <a:solidFill>
                  <a:schemeClr val="bg1"/>
                </a:solidFill>
              </a:rPr>
              <a:t>et al</a:t>
            </a:r>
            <a:r>
              <a:rPr lang="en-ZA" sz="1600" dirty="0">
                <a:solidFill>
                  <a:schemeClr val="bg1"/>
                </a:solidFill>
              </a:rPr>
              <a:t>. ICCV</a:t>
            </a:r>
            <a:r>
              <a:rPr lang="en-ZA" sz="1600" i="1" dirty="0">
                <a:solidFill>
                  <a:schemeClr val="bg1"/>
                </a:solidFill>
              </a:rPr>
              <a:t> </a:t>
            </a:r>
            <a:r>
              <a:rPr lang="en-ZA" sz="1600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92639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On PASCAL VOC 2012 reduced validation set</a:t>
            </a:r>
          </a:p>
          <a:p>
            <a:pPr>
              <a:buFont typeface="Wingdings" panose="05000000000000000000" pitchFamily="2" charset="2"/>
              <a:buChar char="§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24</a:t>
            </a:fld>
            <a:endParaRPr lang="en-ZA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307981"/>
              </p:ext>
            </p:extLst>
          </p:nvPr>
        </p:nvGraphicFramePr>
        <p:xfrm>
          <a:off x="2062480" y="2826880"/>
          <a:ext cx="8127999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41732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Mean </a:t>
                      </a:r>
                      <a:r>
                        <a:rPr lang="en-ZA" dirty="0" err="1"/>
                        <a:t>IoU</a:t>
                      </a:r>
                      <a:r>
                        <a:rPr lang="en-ZA" dirty="0"/>
                        <a:t> [%]</a:t>
                      </a:r>
                    </a:p>
                    <a:p>
                      <a:pPr algn="ctr"/>
                      <a:r>
                        <a:rPr lang="en-ZA" dirty="0"/>
                        <a:t>Not end-to-end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Mean </a:t>
                      </a:r>
                      <a:r>
                        <a:rPr lang="en-ZA" dirty="0" err="1"/>
                        <a:t>IoU</a:t>
                      </a:r>
                      <a:r>
                        <a:rPr lang="en-ZA" dirty="0"/>
                        <a:t>[%] </a:t>
                      </a:r>
                    </a:p>
                    <a:p>
                      <a:pPr algn="ctr"/>
                      <a:r>
                        <a:rPr lang="en-ZA" dirty="0"/>
                        <a:t>end-to-end trained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Unary - FCN [1]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68.3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Z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5923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Pairwise [2]</a:t>
                      </a:r>
                      <a:r>
                        <a:rPr lang="en-ZA" baseline="0" dirty="0"/>
                        <a:t> </a:t>
                      </a:r>
                      <a:endParaRPr lang="en-Z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69.5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Pairwise + </a:t>
                      </a:r>
                      <a:r>
                        <a:rPr lang="en-ZA" dirty="0" err="1"/>
                        <a:t>Superpixels</a:t>
                      </a:r>
                      <a:r>
                        <a:rPr lang="en-ZA" dirty="0"/>
                        <a:t> + Detections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75.8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445895"/>
            <a:ext cx="5921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[1] Long </a:t>
            </a:r>
            <a:r>
              <a:rPr lang="en-ZA" sz="1600" i="1" dirty="0">
                <a:solidFill>
                  <a:schemeClr val="bg1"/>
                </a:solidFill>
              </a:rPr>
              <a:t>et al.</a:t>
            </a:r>
            <a:r>
              <a:rPr lang="en-ZA" sz="1600" dirty="0">
                <a:solidFill>
                  <a:schemeClr val="bg1"/>
                </a:solidFill>
              </a:rPr>
              <a:t> CVPR 2015. [2] Zheng, </a:t>
            </a:r>
            <a:r>
              <a:rPr lang="en-ZA" sz="1600" dirty="0" err="1">
                <a:solidFill>
                  <a:schemeClr val="bg1"/>
                </a:solidFill>
              </a:rPr>
              <a:t>Jayasumana</a:t>
            </a:r>
            <a:r>
              <a:rPr lang="en-ZA" sz="1600" dirty="0">
                <a:solidFill>
                  <a:schemeClr val="bg1"/>
                </a:solidFill>
              </a:rPr>
              <a:t> </a:t>
            </a:r>
            <a:r>
              <a:rPr lang="en-ZA" sz="1600" i="1" dirty="0">
                <a:solidFill>
                  <a:schemeClr val="bg1"/>
                </a:solidFill>
              </a:rPr>
              <a:t>et al</a:t>
            </a:r>
            <a:r>
              <a:rPr lang="en-ZA" sz="1600" dirty="0">
                <a:solidFill>
                  <a:schemeClr val="bg1"/>
                </a:solidFill>
              </a:rPr>
              <a:t>. ICCV</a:t>
            </a:r>
            <a:r>
              <a:rPr lang="en-ZA" sz="1600" i="1" dirty="0">
                <a:solidFill>
                  <a:schemeClr val="bg1"/>
                </a:solidFill>
              </a:rPr>
              <a:t> </a:t>
            </a:r>
            <a:r>
              <a:rPr lang="en-ZA" sz="1600" dirty="0">
                <a:solidFill>
                  <a:schemeClr val="bg1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707528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4620698"/>
            <a:ext cx="2238404" cy="1495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25</a:t>
            </a:fld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3" y="1882744"/>
            <a:ext cx="2013398" cy="14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5" y="1882744"/>
            <a:ext cx="2129703" cy="1422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27481" y="3759308"/>
                <a:ext cx="2238404" cy="861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/>
                  <a:t>FCN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4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ZA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ZA" sz="14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4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ZA" sz="14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p>
                          </m:sSubSup>
                          <m:r>
                            <a:rPr lang="en-ZA" sz="1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40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481" y="3759308"/>
                <a:ext cx="2238404" cy="861390"/>
              </a:xfrm>
              <a:prstGeom prst="rect">
                <a:avLst/>
              </a:prstGeom>
              <a:blipFill>
                <a:blip r:embed="rId6"/>
                <a:stretch>
                  <a:fillRect t="-54610" r="-15489" b="-1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0339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4620698"/>
            <a:ext cx="2238404" cy="1495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26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65" y="4615637"/>
            <a:ext cx="2245983" cy="150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3" y="1882744"/>
            <a:ext cx="2013398" cy="14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5" y="1882744"/>
            <a:ext cx="2129703" cy="14226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481" y="4277083"/>
            <a:ext cx="223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FCN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7135" y="3682752"/>
                <a:ext cx="3677843" cy="963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/>
                  <a:t>Pairwise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ZA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ZA" sz="16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160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135" y="3682752"/>
                <a:ext cx="3677843" cy="963918"/>
              </a:xfrm>
              <a:prstGeom prst="rect">
                <a:avLst/>
              </a:prstGeom>
              <a:blipFill>
                <a:blip r:embed="rId7"/>
                <a:stretch>
                  <a:fillRect t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830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4620698"/>
            <a:ext cx="2238404" cy="1495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27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65" y="4615637"/>
            <a:ext cx="2245983" cy="150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3" y="1882744"/>
            <a:ext cx="2013398" cy="14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5" y="1882744"/>
            <a:ext cx="2129703" cy="14226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481" y="4336586"/>
            <a:ext cx="223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FCN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7780" y="4259642"/>
            <a:ext cx="3677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Pairwise</a:t>
            </a:r>
          </a:p>
          <a:p>
            <a:pPr algn="ctr"/>
            <a:endParaRPr lang="en-GB" sz="1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24" y="4620698"/>
            <a:ext cx="2238404" cy="1495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47502" y="3661380"/>
                <a:ext cx="4721152" cy="963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err="1"/>
                  <a:t>Superpixels</a:t>
                </a:r>
                <a:endParaRPr lang="en-GB" sz="160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ZA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ZA" sz="16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𝑆𝑃</m:t>
                              </m:r>
                            </m:sup>
                          </m:sSubSup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  <m:r>
                        <a:rPr lang="en-Z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502" y="3661380"/>
                <a:ext cx="4721152" cy="963918"/>
              </a:xfrm>
              <a:prstGeom prst="rect">
                <a:avLst/>
              </a:prstGeom>
              <a:blipFill>
                <a:blip r:embed="rId8"/>
                <a:stretch>
                  <a:fillRect t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830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4620698"/>
            <a:ext cx="2238404" cy="1495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28</a:t>
            </a:fld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3" y="1882744"/>
            <a:ext cx="2013398" cy="14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5" y="1882744"/>
            <a:ext cx="2129703" cy="14226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481" y="4336586"/>
            <a:ext cx="223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FCN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0205" y="4316086"/>
            <a:ext cx="3677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Pairwise</a:t>
            </a:r>
          </a:p>
          <a:p>
            <a:pPr algn="ctr"/>
            <a:endParaRPr lang="en-GB"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06833" y="3349224"/>
                <a:ext cx="5209398" cy="963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/>
                  <a:t>Detections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6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ZA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ZA" sz="1600" i="1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𝑑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𝐷𝑒𝑡</m:t>
                              </m:r>
                            </m:sup>
                          </m:sSubSup>
                          <m:r>
                            <a:rPr lang="en-ZA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nary>
                      <m:r>
                        <a:rPr lang="en-ZA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833" y="3349224"/>
                <a:ext cx="5209398" cy="963918"/>
              </a:xfrm>
              <a:prstGeom prst="rect">
                <a:avLst/>
              </a:prstGeom>
              <a:blipFill>
                <a:blip r:embed="rId6"/>
                <a:stretch>
                  <a:fillRect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604" y="4636485"/>
            <a:ext cx="2214773" cy="14794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41431" y="4314614"/>
            <a:ext cx="3677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Superpixels</a:t>
            </a:r>
          </a:p>
          <a:p>
            <a:pPr algn="ctr"/>
            <a:endParaRPr lang="en-GB" sz="1000"/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4620698"/>
            <a:ext cx="2238404" cy="14952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65" y="4615637"/>
            <a:ext cx="2245983" cy="15003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67" y="4620698"/>
            <a:ext cx="2238404" cy="14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6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1" y="4620698"/>
            <a:ext cx="2238404" cy="1495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29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055" y="4620698"/>
            <a:ext cx="2245983" cy="150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3" y="1882744"/>
            <a:ext cx="2013398" cy="1422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5" y="1882744"/>
            <a:ext cx="2129703" cy="14226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481" y="4336586"/>
            <a:ext cx="223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FCN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28124" y="4301807"/>
            <a:ext cx="3677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Pairwise</a:t>
            </a:r>
          </a:p>
          <a:p>
            <a:pPr algn="ctr"/>
            <a:endParaRPr lang="en-GB" sz="1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08" y="4620698"/>
            <a:ext cx="2238404" cy="14952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778375" y="3565060"/>
                <a:ext cx="6407194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ZA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ZA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ZA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𝑆𝑃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GB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𝐷𝑒𝑡</m:t>
                              </m:r>
                            </m:sup>
                          </m:sSubSup>
                          <m:r>
                            <a:rPr lang="en-ZA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ZA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ZA" sz="1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e>
                      </m:nary>
                      <m:r>
                        <a:rPr lang="en-ZA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375" y="3565060"/>
                <a:ext cx="6407194" cy="7176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640" y="4636485"/>
            <a:ext cx="2214773" cy="147946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87558" y="4289107"/>
            <a:ext cx="3677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Superpixels</a:t>
            </a:r>
          </a:p>
          <a:p>
            <a:pPr algn="ctr"/>
            <a:endParaRPr lang="en-GB" sz="10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08" y="4636485"/>
            <a:ext cx="2214771" cy="14794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16815" y="4276407"/>
            <a:ext cx="3677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Detections</a:t>
            </a:r>
          </a:p>
          <a:p>
            <a:pPr algn="ctr"/>
            <a:endParaRPr lang="en-GB" sz="1000"/>
          </a:p>
        </p:txBody>
      </p:sp>
      <p:sp>
        <p:nvSpPr>
          <p:cNvPr id="20" name="TextBox 19"/>
          <p:cNvSpPr txBox="1"/>
          <p:nvPr/>
        </p:nvSpPr>
        <p:spPr>
          <a:xfrm>
            <a:off x="9735869" y="4301807"/>
            <a:ext cx="22039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All</a:t>
            </a:r>
          </a:p>
          <a:p>
            <a:pPr algn="ctr"/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1595571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3F03A-A8E6-44D6-848D-AF121DD2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Scene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6D110-720C-4252-93B3-4736DDCD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</a:t>
            </a:fld>
            <a:endParaRPr lang="en-Z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02B5B-5DBA-4872-96AE-5811C561A8F1}"/>
              </a:ext>
            </a:extLst>
          </p:cNvPr>
          <p:cNvSpPr txBox="1"/>
          <p:nvPr/>
        </p:nvSpPr>
        <p:spPr>
          <a:xfrm>
            <a:off x="954341" y="3703036"/>
            <a:ext cx="326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Semantic segmentation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7DD56-F355-45E5-BB6A-873D4B754096}"/>
              </a:ext>
            </a:extLst>
          </p:cNvPr>
          <p:cNvSpPr txBox="1"/>
          <p:nvPr/>
        </p:nvSpPr>
        <p:spPr>
          <a:xfrm>
            <a:off x="4601450" y="3703036"/>
            <a:ext cx="322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Instance/Panoptic segmentation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8A6FB5-CBFF-418E-B456-81B089AA7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51" y="2020129"/>
            <a:ext cx="3225159" cy="16125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517CADE-AC41-4D70-B455-3CFFC11CA9D3}"/>
              </a:ext>
            </a:extLst>
          </p:cNvPr>
          <p:cNvGrpSpPr>
            <a:grpSpLocks noChangeAspect="1"/>
          </p:cNvGrpSpPr>
          <p:nvPr/>
        </p:nvGrpSpPr>
        <p:grpSpPr>
          <a:xfrm>
            <a:off x="979467" y="2020130"/>
            <a:ext cx="3217808" cy="1615168"/>
            <a:chOff x="5826773" y="1820770"/>
            <a:chExt cx="5301165" cy="26609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4786AD-56D5-4BF1-B482-498936AE2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773" y="1820770"/>
              <a:ext cx="5298156" cy="266090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02F2CE-AD48-4876-8C9A-62303A62E2FA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782" y="1820770"/>
              <a:ext cx="5298156" cy="2656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34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A141-D49C-4421-8909-D10C2FAB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93E535-7BA7-4F50-9EEA-60EC24C42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94" y="2154175"/>
            <a:ext cx="2590806" cy="19443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91DF3-EEDE-4D27-AA4A-FFC6795B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30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B08BC-235B-452A-B2A3-7E2CCC187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9" y="2154175"/>
            <a:ext cx="2592529" cy="1944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7E91D-49ED-4636-BF8F-4F4D3D436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56" y="2154175"/>
            <a:ext cx="2592529" cy="19443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9CA8D6-A8F6-4229-A516-986C01D92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08" y="2145045"/>
            <a:ext cx="2590806" cy="19443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309E29-7264-4285-A57C-26E5313A1C3D}"/>
              </a:ext>
            </a:extLst>
          </p:cNvPr>
          <p:cNvSpPr txBox="1"/>
          <p:nvPr/>
        </p:nvSpPr>
        <p:spPr>
          <a:xfrm>
            <a:off x="457219" y="4098572"/>
            <a:ext cx="2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C80807-D62B-4ACA-AA46-74B3619F13E0}"/>
              </a:ext>
            </a:extLst>
          </p:cNvPr>
          <p:cNvSpPr txBox="1"/>
          <p:nvPr/>
        </p:nvSpPr>
        <p:spPr>
          <a:xfrm>
            <a:off x="3354772" y="4098572"/>
            <a:ext cx="2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Ground truth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2CEFDA-3E88-4F95-BB4D-4594FA20E1D2}"/>
              </a:ext>
            </a:extLst>
          </p:cNvPr>
          <p:cNvSpPr txBox="1"/>
          <p:nvPr/>
        </p:nvSpPr>
        <p:spPr>
          <a:xfrm>
            <a:off x="6281093" y="4089442"/>
            <a:ext cx="2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Interior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762CD3-6A69-42F2-ACEB-96E9269CF248}"/>
              </a:ext>
            </a:extLst>
          </p:cNvPr>
          <p:cNvSpPr txBox="1"/>
          <p:nvPr/>
        </p:nvSpPr>
        <p:spPr>
          <a:xfrm>
            <a:off x="9143975" y="4089442"/>
            <a:ext cx="259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Boundary</a:t>
            </a:r>
          </a:p>
        </p:txBody>
      </p:sp>
    </p:spTree>
    <p:extLst>
      <p:ext uri="{BB962C8B-B14F-4D97-AF65-F5344CB8AC3E}">
        <p14:creationId xmlns:p14="http://schemas.microsoft.com/office/powerpoint/2010/main" val="1693808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468E-FF8F-49C4-9038-FAF86C99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8182A4-2342-49DF-8085-B9D25537B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43850"/>
            <a:ext cx="5103867" cy="29960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DCF30-F7BB-41D8-B251-E39F9BCF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31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5CC8E-F406-4292-B69F-59C8332FB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31" y="3043851"/>
            <a:ext cx="5103867" cy="29960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89D553E-0F55-4BFF-B88F-BCAC6E75B96D}"/>
              </a:ext>
            </a:extLst>
          </p:cNvPr>
          <p:cNvGrpSpPr/>
          <p:nvPr/>
        </p:nvGrpSpPr>
        <p:grpSpPr>
          <a:xfrm>
            <a:off x="3454903" y="1901777"/>
            <a:ext cx="1001773" cy="1028329"/>
            <a:chOff x="1304433" y="1901777"/>
            <a:chExt cx="1001773" cy="10283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0F9D1D-774D-4F0E-9ABD-FF558EB72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33" y="1901777"/>
              <a:ext cx="1001773" cy="7513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3DEEF8-F391-43CC-9E20-930C13C0A2F5}"/>
                </a:ext>
              </a:extLst>
            </p:cNvPr>
            <p:cNvSpPr txBox="1"/>
            <p:nvPr/>
          </p:nvSpPr>
          <p:spPr>
            <a:xfrm>
              <a:off x="1304433" y="2653107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Input image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D03EAA-3C91-497F-A794-CFA7CB8EB629}"/>
              </a:ext>
            </a:extLst>
          </p:cNvPr>
          <p:cNvGrpSpPr/>
          <p:nvPr/>
        </p:nvGrpSpPr>
        <p:grpSpPr>
          <a:xfrm>
            <a:off x="4908003" y="1901777"/>
            <a:ext cx="1007331" cy="1028329"/>
            <a:chOff x="2990818" y="1919676"/>
            <a:chExt cx="1007331" cy="10283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05E2A9-DDDC-4CC0-A67C-AC098DB44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376" y="1919676"/>
              <a:ext cx="1001773" cy="75133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7B7C4A-A454-42A8-BC60-B13E1EB61D96}"/>
                </a:ext>
              </a:extLst>
            </p:cNvPr>
            <p:cNvSpPr txBox="1"/>
            <p:nvPr/>
          </p:nvSpPr>
          <p:spPr>
            <a:xfrm>
              <a:off x="2990818" y="2671006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Ground truth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133A7A-9CC2-4DE1-BEC1-F8F5191C8031}"/>
              </a:ext>
            </a:extLst>
          </p:cNvPr>
          <p:cNvGrpSpPr/>
          <p:nvPr/>
        </p:nvGrpSpPr>
        <p:grpSpPr>
          <a:xfrm>
            <a:off x="7853445" y="1926661"/>
            <a:ext cx="1005999" cy="1024801"/>
            <a:chOff x="4559996" y="1939520"/>
            <a:chExt cx="1005999" cy="1024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88E171-05B8-4ED5-9D89-D669DF197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996" y="1939520"/>
              <a:ext cx="1001107" cy="7513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7F2AB7-89D9-4FB5-A973-D8B5472C1FDE}"/>
                </a:ext>
              </a:extLst>
            </p:cNvPr>
            <p:cNvSpPr txBox="1"/>
            <p:nvPr/>
          </p:nvSpPr>
          <p:spPr>
            <a:xfrm>
              <a:off x="4564888" y="2687322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Boundary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82E376-4FE9-42D8-B96A-124B6DAD75CF}"/>
              </a:ext>
            </a:extLst>
          </p:cNvPr>
          <p:cNvGrpSpPr/>
          <p:nvPr/>
        </p:nvGrpSpPr>
        <p:grpSpPr>
          <a:xfrm>
            <a:off x="6372219" y="1922246"/>
            <a:ext cx="1009612" cy="1024801"/>
            <a:chOff x="6017988" y="1923204"/>
            <a:chExt cx="1009612" cy="1024801"/>
          </a:xfrm>
        </p:grpSpPr>
        <p:pic>
          <p:nvPicPr>
            <p:cNvPr id="9" name="Content Placeholder 5">
              <a:extLst>
                <a:ext uri="{FF2B5EF4-FFF2-40B4-BE49-F238E27FC236}">
                  <a16:creationId xmlns:a16="http://schemas.microsoft.com/office/drawing/2014/main" id="{3C028CBF-340F-4F88-B3FF-D5EAC944A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493" y="1923204"/>
              <a:ext cx="1001107" cy="7513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B7B6A0-0FB8-42F9-9224-B95084A083D4}"/>
                </a:ext>
              </a:extLst>
            </p:cNvPr>
            <p:cNvSpPr txBox="1"/>
            <p:nvPr/>
          </p:nvSpPr>
          <p:spPr>
            <a:xfrm>
              <a:off x="6017988" y="2671006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Interior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815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468E-FF8F-49C4-9038-FAF86C99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Error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8182A4-2342-49DF-8085-B9D25537B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43850"/>
            <a:ext cx="5103867" cy="29960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DCF30-F7BB-41D8-B251-E39F9BCF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32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5CC8E-F406-4292-B69F-59C8332FB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31" y="3043851"/>
            <a:ext cx="5103867" cy="2996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0F87E5-6701-4940-8F0F-361560B19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43303"/>
            <a:ext cx="5104800" cy="2996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D754A9-F13D-4F13-8179-0ECC163EF1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31" y="3043303"/>
            <a:ext cx="5104800" cy="299664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711A426-441C-4440-A378-AF91BE94E1C7}"/>
              </a:ext>
            </a:extLst>
          </p:cNvPr>
          <p:cNvGrpSpPr/>
          <p:nvPr/>
        </p:nvGrpSpPr>
        <p:grpSpPr>
          <a:xfrm>
            <a:off x="3454903" y="1901777"/>
            <a:ext cx="1001773" cy="1028329"/>
            <a:chOff x="1304433" y="1901777"/>
            <a:chExt cx="1001773" cy="102832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F3373D9-269E-4F4C-AF0C-F9CEA469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33" y="1901777"/>
              <a:ext cx="1001773" cy="75133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DA06BA-85AE-4902-B05E-06B96DD1C17A}"/>
                </a:ext>
              </a:extLst>
            </p:cNvPr>
            <p:cNvSpPr txBox="1"/>
            <p:nvPr/>
          </p:nvSpPr>
          <p:spPr>
            <a:xfrm>
              <a:off x="1304433" y="2653107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Input image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757802-90D1-47A4-9047-8358B9C29F6E}"/>
              </a:ext>
            </a:extLst>
          </p:cNvPr>
          <p:cNvGrpSpPr/>
          <p:nvPr/>
        </p:nvGrpSpPr>
        <p:grpSpPr>
          <a:xfrm>
            <a:off x="4908003" y="1901777"/>
            <a:ext cx="1007331" cy="1028329"/>
            <a:chOff x="2990818" y="1919676"/>
            <a:chExt cx="1007331" cy="102832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C736F65-E4D1-44A7-B517-52BC62A1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376" y="1919676"/>
              <a:ext cx="1001773" cy="75133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50FCD6-4FF7-4E06-B5E3-39C2F84FA6CE}"/>
                </a:ext>
              </a:extLst>
            </p:cNvPr>
            <p:cNvSpPr txBox="1"/>
            <p:nvPr/>
          </p:nvSpPr>
          <p:spPr>
            <a:xfrm>
              <a:off x="2990818" y="2671006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Ground truth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8E8BFDF-38F6-406B-BE93-C07E5888DA99}"/>
              </a:ext>
            </a:extLst>
          </p:cNvPr>
          <p:cNvGrpSpPr/>
          <p:nvPr/>
        </p:nvGrpSpPr>
        <p:grpSpPr>
          <a:xfrm>
            <a:off x="7853445" y="1926661"/>
            <a:ext cx="1005999" cy="1024801"/>
            <a:chOff x="4559996" y="1939520"/>
            <a:chExt cx="1005999" cy="102480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99A28A8-55C1-4676-BB2C-69F080A33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996" y="1939520"/>
              <a:ext cx="1001107" cy="75133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E22DF21-568D-49CA-B8EC-1D218F6001E3}"/>
                </a:ext>
              </a:extLst>
            </p:cNvPr>
            <p:cNvSpPr txBox="1"/>
            <p:nvPr/>
          </p:nvSpPr>
          <p:spPr>
            <a:xfrm>
              <a:off x="4564888" y="2687322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Boundary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843368-6985-4697-9EC2-B670A5C512DB}"/>
              </a:ext>
            </a:extLst>
          </p:cNvPr>
          <p:cNvGrpSpPr/>
          <p:nvPr/>
        </p:nvGrpSpPr>
        <p:grpSpPr>
          <a:xfrm>
            <a:off x="6372219" y="1922246"/>
            <a:ext cx="1009612" cy="1024801"/>
            <a:chOff x="6017988" y="1923204"/>
            <a:chExt cx="1009612" cy="1024801"/>
          </a:xfrm>
        </p:grpSpPr>
        <p:pic>
          <p:nvPicPr>
            <p:cNvPr id="44" name="Content Placeholder 5">
              <a:extLst>
                <a:ext uri="{FF2B5EF4-FFF2-40B4-BE49-F238E27FC236}">
                  <a16:creationId xmlns:a16="http://schemas.microsoft.com/office/drawing/2014/main" id="{67EB706B-CB59-49B6-91BA-202A97C6D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493" y="1923204"/>
              <a:ext cx="1001107" cy="7513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2E6E30-9E54-44BB-8C9E-1122D4EA9A0D}"/>
                </a:ext>
              </a:extLst>
            </p:cNvPr>
            <p:cNvSpPr txBox="1"/>
            <p:nvPr/>
          </p:nvSpPr>
          <p:spPr>
            <a:xfrm>
              <a:off x="6017988" y="2671006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Interior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032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468E-FF8F-49C4-9038-FAF86C99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Analysis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8182A4-2342-49DF-8085-B9D25537B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43850"/>
            <a:ext cx="5103867" cy="29960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DCF30-F7BB-41D8-B251-E39F9BCF3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33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25CC8E-F406-4292-B69F-59C8332FB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31" y="3043851"/>
            <a:ext cx="5103867" cy="29960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BAFCBF-4235-4AFB-95AA-56005CBEA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31" y="3043303"/>
            <a:ext cx="5104800" cy="29966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40DDCB-FA03-4DE6-8C57-ACB22233E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33" y="3043303"/>
            <a:ext cx="5104800" cy="299664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C00A5BA-CF2E-4060-A1F7-C48F0F12AB76}"/>
              </a:ext>
            </a:extLst>
          </p:cNvPr>
          <p:cNvGrpSpPr/>
          <p:nvPr/>
        </p:nvGrpSpPr>
        <p:grpSpPr>
          <a:xfrm>
            <a:off x="3454903" y="1901777"/>
            <a:ext cx="1001773" cy="1028329"/>
            <a:chOff x="1304433" y="1901777"/>
            <a:chExt cx="1001773" cy="102832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99EB289-C8C1-4A56-8C56-9F8AD3683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33" y="1901777"/>
              <a:ext cx="1001773" cy="7513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411C51-2280-4BFA-A62B-3AC08866B04B}"/>
                </a:ext>
              </a:extLst>
            </p:cNvPr>
            <p:cNvSpPr txBox="1"/>
            <p:nvPr/>
          </p:nvSpPr>
          <p:spPr>
            <a:xfrm>
              <a:off x="1304433" y="2653107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Input image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9DDE92-CA7A-4CFE-89D0-CE15CFCB0D33}"/>
              </a:ext>
            </a:extLst>
          </p:cNvPr>
          <p:cNvGrpSpPr/>
          <p:nvPr/>
        </p:nvGrpSpPr>
        <p:grpSpPr>
          <a:xfrm>
            <a:off x="4908003" y="1901777"/>
            <a:ext cx="1007331" cy="1028329"/>
            <a:chOff x="2990818" y="1919676"/>
            <a:chExt cx="1007331" cy="102832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545D8D-A1D5-4071-B7DF-1AA093B62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376" y="1919676"/>
              <a:ext cx="1001773" cy="7513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B122E1-36AC-44B9-AF04-B91F37CD29E5}"/>
                </a:ext>
              </a:extLst>
            </p:cNvPr>
            <p:cNvSpPr txBox="1"/>
            <p:nvPr/>
          </p:nvSpPr>
          <p:spPr>
            <a:xfrm>
              <a:off x="2990818" y="2671006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Ground truth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1F4243-C99C-4D07-B648-F93ECEE4469C}"/>
              </a:ext>
            </a:extLst>
          </p:cNvPr>
          <p:cNvGrpSpPr/>
          <p:nvPr/>
        </p:nvGrpSpPr>
        <p:grpSpPr>
          <a:xfrm>
            <a:off x="7853445" y="1926661"/>
            <a:ext cx="1005999" cy="1024801"/>
            <a:chOff x="4559996" y="1939520"/>
            <a:chExt cx="1005999" cy="10248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BD048C-7532-4844-8067-087B4A22D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996" y="1939520"/>
              <a:ext cx="1001107" cy="75133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4F5DC8-7007-4A77-9211-AFDB0FD7D64F}"/>
                </a:ext>
              </a:extLst>
            </p:cNvPr>
            <p:cNvSpPr txBox="1"/>
            <p:nvPr/>
          </p:nvSpPr>
          <p:spPr>
            <a:xfrm>
              <a:off x="4564888" y="2687322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Boundary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EA86EF-09EF-4EBA-A337-345FDD17267C}"/>
              </a:ext>
            </a:extLst>
          </p:cNvPr>
          <p:cNvGrpSpPr/>
          <p:nvPr/>
        </p:nvGrpSpPr>
        <p:grpSpPr>
          <a:xfrm>
            <a:off x="6372219" y="1922246"/>
            <a:ext cx="1009612" cy="1024801"/>
            <a:chOff x="6017988" y="1923204"/>
            <a:chExt cx="1009612" cy="1024801"/>
          </a:xfrm>
        </p:grpSpPr>
        <p:pic>
          <p:nvPicPr>
            <p:cNvPr id="34" name="Content Placeholder 5">
              <a:extLst>
                <a:ext uri="{FF2B5EF4-FFF2-40B4-BE49-F238E27FC236}">
                  <a16:creationId xmlns:a16="http://schemas.microsoft.com/office/drawing/2014/main" id="{1580E61B-9D75-42CB-AE8E-AB2F8454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493" y="1923204"/>
              <a:ext cx="1001107" cy="75133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FDDEA27-D952-41CA-A32D-C9D7F7641E87}"/>
                </a:ext>
              </a:extLst>
            </p:cNvPr>
            <p:cNvSpPr txBox="1"/>
            <p:nvPr/>
          </p:nvSpPr>
          <p:spPr>
            <a:xfrm>
              <a:off x="6017988" y="2671006"/>
              <a:ext cx="1001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Interior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2700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DB67-6E7E-4FDB-B75B-547CF23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09B6-480F-472F-897C-1C4FFF5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34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6E7C0-5685-4D58-A79F-BAA9621A4E0E}"/>
              </a:ext>
            </a:extLst>
          </p:cNvPr>
          <p:cNvSpPr txBox="1"/>
          <p:nvPr/>
        </p:nvSpPr>
        <p:spPr>
          <a:xfrm>
            <a:off x="5560624" y="2162263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Higher Order CRFs in Deep Neural Networks </a:t>
            </a:r>
            <a:br>
              <a:rPr lang="en-GB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(ECCV 2016)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39130-044C-45AE-A0A0-DAD08B26CFE9}"/>
              </a:ext>
            </a:extLst>
          </p:cNvPr>
          <p:cNvSpPr txBox="1"/>
          <p:nvPr/>
        </p:nvSpPr>
        <p:spPr>
          <a:xfrm>
            <a:off x="5560624" y="3551361"/>
            <a:ext cx="53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Pixelwise Instance Segmentation with a Dynamically Instantiated Network (CVPR 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67DD6-538E-4800-AE6B-D8C90217E7B3}"/>
              </a:ext>
            </a:extLst>
          </p:cNvPr>
          <p:cNvSpPr txBox="1"/>
          <p:nvPr/>
        </p:nvSpPr>
        <p:spPr>
          <a:xfrm>
            <a:off x="5560625" y="5188265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Weakly and Semi-Supervised Panoptic Segmentation (ECCV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842D18-84A8-499A-B183-D1E70F5CC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5" y="3341539"/>
            <a:ext cx="2519999" cy="12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57DE5E-6FFB-417F-8AB4-859D6FC7F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717148"/>
            <a:ext cx="4326362" cy="146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0E2E96-3A43-468B-88DF-D30822494D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5" y="1852969"/>
            <a:ext cx="250958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41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F84E-C9DA-4EFA-ABB9-B85320C9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Semantic to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1005A-F1EC-4A41-B04C-56D9ADFA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35</a:t>
            </a:fld>
            <a:endParaRPr lang="en-Z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BC7BB1-57AD-413B-AC84-C48804C31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63334"/>
            <a:ext cx="4716498" cy="236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AD166-52E9-48B0-9CA3-E0C43D190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14" y="2063334"/>
            <a:ext cx="4736066" cy="236803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1E7BBC-EF6B-46DD-942D-901E5785FF5F}"/>
              </a:ext>
            </a:extLst>
          </p:cNvPr>
          <p:cNvSpPr txBox="1">
            <a:spLocks/>
          </p:cNvSpPr>
          <p:nvPr/>
        </p:nvSpPr>
        <p:spPr>
          <a:xfrm>
            <a:off x="1097280" y="4757342"/>
            <a:ext cx="10058400" cy="13352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Variable number of instances per image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Instance ids do not have any semantic meaning. Permutation invariant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No longer a straightforward mapping of images to labels.</a:t>
            </a:r>
          </a:p>
        </p:txBody>
      </p:sp>
    </p:spTree>
    <p:extLst>
      <p:ext uri="{BB962C8B-B14F-4D97-AF65-F5344CB8AC3E}">
        <p14:creationId xmlns:p14="http://schemas.microsoft.com/office/powerpoint/2010/main" val="2616613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58A89-055A-4FBB-9D80-16810090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Detection based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3C80A-8440-4AB0-B450-D04E5C399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/>
              <a:t> Most Instance Segmentation methods are based on Object Detection networks which are refined to produce segments instead of bounding boxes.</a:t>
            </a:r>
            <a:endParaRPr lang="en-GB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9B996-0266-4C2C-A82A-21004115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36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B3C96-4A60-421C-9AE1-0B44704DD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581" y="3025637"/>
            <a:ext cx="5122980" cy="216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F10A4-54D9-4401-ADFC-70C3A9A3E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" y="3025637"/>
            <a:ext cx="5720177" cy="2160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83FBFF-F850-4649-A0E5-6841D655C1FF}"/>
              </a:ext>
            </a:extLst>
          </p:cNvPr>
          <p:cNvSpPr txBox="1"/>
          <p:nvPr/>
        </p:nvSpPr>
        <p:spPr>
          <a:xfrm>
            <a:off x="461962" y="5246020"/>
            <a:ext cx="56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Multi-task Network Cascades (MNC). Dai </a:t>
            </a:r>
            <a:r>
              <a:rPr lang="en-GB" i="1"/>
              <a:t>et al</a:t>
            </a:r>
            <a:r>
              <a:rPr lang="en-GB"/>
              <a:t>.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F9971-6599-40D1-BFC3-34E92C5DCF41}"/>
              </a:ext>
            </a:extLst>
          </p:cNvPr>
          <p:cNvSpPr txBox="1"/>
          <p:nvPr/>
        </p:nvSpPr>
        <p:spPr>
          <a:xfrm>
            <a:off x="6265617" y="5246020"/>
            <a:ext cx="560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Mask R-CNN. He </a:t>
            </a:r>
            <a:r>
              <a:rPr lang="en-GB" i="1"/>
              <a:t>et al</a:t>
            </a:r>
            <a:r>
              <a:rPr lang="en-GB"/>
              <a:t>.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54D38-2353-460B-9257-68A651D5E171}"/>
              </a:ext>
            </a:extLst>
          </p:cNvPr>
          <p:cNvSpPr txBox="1"/>
          <p:nvPr/>
        </p:nvSpPr>
        <p:spPr>
          <a:xfrm>
            <a:off x="0" y="5928728"/>
            <a:ext cx="1219200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/>
              <a:t>Hariharan </a:t>
            </a:r>
            <a:r>
              <a:rPr lang="en-GB" i="1"/>
              <a:t>et al. </a:t>
            </a:r>
            <a:r>
              <a:rPr lang="en-GB"/>
              <a:t>2014, 2015. Chen </a:t>
            </a:r>
            <a:r>
              <a:rPr lang="en-GB" i="1"/>
              <a:t>et al </a:t>
            </a:r>
            <a:r>
              <a:rPr lang="en-GB"/>
              <a:t>2015. Dai </a:t>
            </a:r>
            <a:r>
              <a:rPr lang="en-GB" i="1"/>
              <a:t>et al</a:t>
            </a:r>
            <a:r>
              <a:rPr lang="en-GB"/>
              <a:t>. 2015. Liu </a:t>
            </a:r>
            <a:r>
              <a:rPr lang="en-GB" i="1"/>
              <a:t>et al</a:t>
            </a:r>
            <a:r>
              <a:rPr lang="en-GB"/>
              <a:t>. 2016. Li </a:t>
            </a:r>
            <a:r>
              <a:rPr lang="en-GB" i="1"/>
              <a:t>et al</a:t>
            </a:r>
            <a:r>
              <a:rPr lang="en-GB"/>
              <a:t>. 2016. Qi </a:t>
            </a:r>
            <a:r>
              <a:rPr lang="en-GB" i="1"/>
              <a:t>et al. </a:t>
            </a:r>
            <a:r>
              <a:rPr lang="en-GB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331869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Detection based approaches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Process </a:t>
            </a:r>
            <a:r>
              <a:rPr lang="en-US" dirty="0">
                <a:solidFill>
                  <a:srgbClr val="C00000"/>
                </a:solidFill>
              </a:rPr>
              <a:t>independent</a:t>
            </a:r>
            <a:r>
              <a:rPr lang="en-US" dirty="0"/>
              <a:t> object proposals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More proposals than actual objects in the image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Pixels can be ambiguous – can be assigned to multiple proposals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Limited by quality of initial proposals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Cannot segment instances outside the detected box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Detectors produce a </a:t>
            </a:r>
            <a:r>
              <a:rPr lang="en-US" i="1" dirty="0"/>
              <a:t>ranked list</a:t>
            </a:r>
            <a:r>
              <a:rPr lang="en-US" dirty="0"/>
              <a:t> of proposed instances and scores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Some methods cannot produce actual segmentation maps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Others require post-processing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701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5AD4-359F-45B4-9C45-B66FC395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Detection based approaches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5580CA-00F9-4BC8-B864-7FA4A83C1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47" y="2386982"/>
            <a:ext cx="3710571" cy="24785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D21B7-1758-4F06-BDE2-8C1BE4B4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38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B7A4B-8F3A-4A17-97CB-842EDB9DC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5" y="2386982"/>
            <a:ext cx="3678624" cy="24694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D4A7B7-92FA-47B0-881F-B56EC4CA37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99" y="2386982"/>
            <a:ext cx="3304588" cy="24748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F99644-E374-4398-8A85-8ECC05756B22}"/>
              </a:ext>
            </a:extLst>
          </p:cNvPr>
          <p:cNvSpPr txBox="1"/>
          <p:nvPr/>
        </p:nvSpPr>
        <p:spPr>
          <a:xfrm>
            <a:off x="0" y="592872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Results of FCIS [1]. Winner of 2017 COCO challenge (around the time this paper was written). Full set </a:t>
            </a:r>
            <a:r>
              <a:rPr lang="en-GB" dirty="0">
                <a:hlinkClick r:id="rId6"/>
              </a:rPr>
              <a:t>here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DF3E5-B856-4CEF-BE08-3DDB3257F5D1}"/>
              </a:ext>
            </a:extLst>
          </p:cNvPr>
          <p:cNvSpPr txBox="1"/>
          <p:nvPr/>
        </p:nvSpPr>
        <p:spPr>
          <a:xfrm>
            <a:off x="112146" y="6415176"/>
            <a:ext cx="39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[1] Qi </a:t>
            </a:r>
            <a:r>
              <a:rPr lang="en-US" i="1">
                <a:solidFill>
                  <a:schemeClr val="bg1"/>
                </a:solidFill>
              </a:rPr>
              <a:t>et al.</a:t>
            </a:r>
            <a:r>
              <a:rPr lang="en-US">
                <a:solidFill>
                  <a:schemeClr val="bg1"/>
                </a:solidFill>
              </a:rPr>
              <a:t> CVPR 2017.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62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Based on a Semantic Segmentation network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Outputs a variable number of instances depending on the image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Reasons about the entire image holistically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Pixel can only belong to a single instance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Therefore has to reason about occlusions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Produces segmentation maps directly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Requires no post-processing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Segmentations are more precise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423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Pixel-level Scene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61233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ZA" dirty="0"/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Autonomous navigation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Assisting the partially sighted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AR / VR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Medical diagnosis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Image editing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 Many more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4</a:t>
            </a:fld>
            <a:endParaRPr lang="en-Z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25" y="4594441"/>
            <a:ext cx="2419004" cy="1483822"/>
          </a:xfrm>
          <a:prstGeom prst="rect">
            <a:avLst/>
          </a:prstGeom>
        </p:spPr>
      </p:pic>
      <p:pic>
        <p:nvPicPr>
          <p:cNvPr id="12" name="Picture 11" descr="oxfordglasses3-P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774" y="4601283"/>
            <a:ext cx="2752951" cy="14769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D0F7A1F-4B8C-4240-94CA-720C646520B2}"/>
              </a:ext>
            </a:extLst>
          </p:cNvPr>
          <p:cNvGrpSpPr/>
          <p:nvPr/>
        </p:nvGrpSpPr>
        <p:grpSpPr>
          <a:xfrm>
            <a:off x="5826773" y="1820770"/>
            <a:ext cx="5301165" cy="2660904"/>
            <a:chOff x="5826773" y="1820770"/>
            <a:chExt cx="5301165" cy="26609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773" y="1820770"/>
              <a:ext cx="5298156" cy="26609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>
            <a:blip r:embed="rId6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782" y="1820770"/>
              <a:ext cx="5298156" cy="2656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994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29CF-5655-4130-9CAB-C07F5C69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Sounds like Panoptic Segmentation?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71582-8311-4299-8DE0-A27C74DBE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It is, this work was before the name was coined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Panoptic segmentation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No overlapping instances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Must handle “stuff” classes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5E3A2-11C3-49AE-A1AE-CA69902A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40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55AD6-0EF0-4103-9DD8-1EEA521CF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82" y="2127277"/>
            <a:ext cx="5695477" cy="39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49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GB"/>
          </a:p>
        </p:txBody>
      </p:sp>
      <p:grpSp>
        <p:nvGrpSpPr>
          <p:cNvPr id="17" name="Group 31"/>
          <p:cNvGrpSpPr>
            <a:grpSpLocks/>
          </p:cNvGrpSpPr>
          <p:nvPr/>
        </p:nvGrpSpPr>
        <p:grpSpPr bwMode="auto">
          <a:xfrm>
            <a:off x="3075225" y="5938770"/>
            <a:ext cx="6761165" cy="858838"/>
            <a:chOff x="106879929" y="112012553"/>
            <a:chExt cx="6760606" cy="860574"/>
          </a:xfrm>
        </p:grpSpPr>
        <p:sp>
          <p:nvSpPr>
            <p:cNvPr id="18" name="Control 32"/>
            <p:cNvSpPr>
              <a:spLocks noChangeArrowheads="1" noChangeShapeType="1"/>
            </p:cNvSpPr>
            <p:nvPr/>
          </p:nvSpPr>
          <p:spPr bwMode="auto">
            <a:xfrm>
              <a:off x="106879931" y="112012553"/>
              <a:ext cx="6760604" cy="860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Semantic Segmentation subnetwork</a:t>
              </a:r>
              <a:r>
                <a:rPr kumimoji="0" lang="en-GB" altLang="en-US" sz="1200" b="0" i="0" u="none" strike="noStrike" cap="none" normalizeH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               </a:t>
              </a:r>
              <a:r>
                <a:rPr kumimoji="0" lang="en-GB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Instance Segmentation subnetwork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106879929" y="112014515"/>
              <a:ext cx="416689" cy="156259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10089597" y="112014514"/>
              <a:ext cx="416689" cy="156259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750C71-B8E0-4D4D-9EC7-2D48032AD1AC}"/>
              </a:ext>
            </a:extLst>
          </p:cNvPr>
          <p:cNvGrpSpPr/>
          <p:nvPr/>
        </p:nvGrpSpPr>
        <p:grpSpPr>
          <a:xfrm>
            <a:off x="112712" y="1825625"/>
            <a:ext cx="12079288" cy="4351338"/>
            <a:chOff x="112712" y="1825625"/>
            <a:chExt cx="12079288" cy="4351338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2557463" y="1825625"/>
              <a:ext cx="7161212" cy="4351338"/>
            </a:xfrm>
            <a:prstGeom prst="rect">
              <a:avLst/>
            </a:prstGeom>
            <a:solidFill>
              <a:srgbClr val="D9D9D9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5842000" y="2032000"/>
              <a:ext cx="2330450" cy="3151188"/>
            </a:xfrm>
            <a:prstGeom prst="rect">
              <a:avLst/>
            </a:prstGeom>
            <a:solidFill>
              <a:srgbClr val="C0C0C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2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Instance Unary Potentials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 rot="16200000">
              <a:off x="2936876" y="2798762"/>
              <a:ext cx="850900" cy="1279525"/>
            </a:xfrm>
            <a:prstGeom prst="flowChartManualOperation">
              <a:avLst/>
            </a:prstGeom>
            <a:solidFill>
              <a:srgbClr val="5B9BD5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eaVert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 err="1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Pixelwise</a:t>
              </a: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 CNN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251325" y="3181350"/>
              <a:ext cx="1277938" cy="512763"/>
            </a:xfrm>
            <a:prstGeom prst="rect">
              <a:avLst/>
            </a:prstGeom>
            <a:solidFill>
              <a:srgbClr val="5B9BD5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Semantic CRF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654050" y="2032000"/>
              <a:ext cx="1277938" cy="515938"/>
            </a:xfrm>
            <a:prstGeom prst="rect">
              <a:avLst/>
            </a:prstGeom>
            <a:solidFill>
              <a:srgbClr val="00B050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Detector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6426200" y="2163763"/>
              <a:ext cx="1277938" cy="514350"/>
            </a:xfrm>
            <a:prstGeom prst="rect">
              <a:avLst/>
            </a:prstGeom>
            <a:solidFill>
              <a:srgbClr val="C0504D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Box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6426200" y="3181350"/>
              <a:ext cx="1277938" cy="514350"/>
            </a:xfrm>
            <a:prstGeom prst="rect">
              <a:avLst/>
            </a:prstGeom>
            <a:solidFill>
              <a:srgbClr val="C0504D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Global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6426200" y="4095750"/>
              <a:ext cx="1277938" cy="515938"/>
            </a:xfrm>
            <a:prstGeom prst="rect">
              <a:avLst/>
            </a:prstGeom>
            <a:solidFill>
              <a:srgbClr val="C0504D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Shape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8340725" y="3181350"/>
              <a:ext cx="1277938" cy="514350"/>
            </a:xfrm>
            <a:prstGeom prst="rect">
              <a:avLst/>
            </a:prstGeom>
            <a:solidFill>
              <a:srgbClr val="C0504D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Open Sans" panose="020B0606030504020204" pitchFamily="34" charset="0"/>
                </a:rPr>
                <a:t>Instance CRF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35" name="Picture 11" descr="2008_0086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2" y="3003550"/>
              <a:ext cx="2357438" cy="1644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6" name="Picture 12" descr="2008_008613_instances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00" y="3014663"/>
              <a:ext cx="2343150" cy="1633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37" name="Picture 13" descr="2008_008613_semantics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3930650"/>
              <a:ext cx="1822450" cy="1268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1038" name="AutoShape 14"/>
            <p:cNvCxnSpPr>
              <a:cxnSpLocks noChangeShapeType="1"/>
              <a:stCxn id="7" idx="3"/>
              <a:endCxn id="9" idx="1"/>
            </p:cNvCxnSpPr>
            <p:nvPr/>
          </p:nvCxnSpPr>
          <p:spPr bwMode="auto">
            <a:xfrm flipV="1">
              <a:off x="5541963" y="2420938"/>
              <a:ext cx="871537" cy="101758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39" name="AutoShape 15"/>
            <p:cNvCxnSpPr>
              <a:cxnSpLocks noChangeShapeType="1"/>
              <a:stCxn id="7" idx="3"/>
              <a:endCxn id="11" idx="1"/>
            </p:cNvCxnSpPr>
            <p:nvPr/>
          </p:nvCxnSpPr>
          <p:spPr bwMode="auto">
            <a:xfrm>
              <a:off x="5541963" y="3438525"/>
              <a:ext cx="871537" cy="914400"/>
            </a:xfrm>
            <a:prstGeom prst="bentConnector3">
              <a:avLst>
                <a:gd name="adj1" fmla="val 50000"/>
              </a:avLst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0" name="AutoShape 16"/>
            <p:cNvCxnSpPr>
              <a:cxnSpLocks noChangeShapeType="1"/>
              <a:stCxn id="7" idx="3"/>
              <a:endCxn id="10" idx="1"/>
            </p:cNvCxnSpPr>
            <p:nvPr/>
          </p:nvCxnSpPr>
          <p:spPr bwMode="auto">
            <a:xfrm>
              <a:off x="5541963" y="3438525"/>
              <a:ext cx="871537" cy="0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1" name="AutoShape 17"/>
            <p:cNvCxnSpPr>
              <a:cxnSpLocks noChangeShapeType="1"/>
              <a:stCxn id="6" idx="2"/>
              <a:endCxn id="7" idx="1"/>
            </p:cNvCxnSpPr>
            <p:nvPr/>
          </p:nvCxnSpPr>
          <p:spPr bwMode="auto">
            <a:xfrm flipV="1">
              <a:off x="4014788" y="3438525"/>
              <a:ext cx="223837" cy="0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2" name="AutoShape 18"/>
            <p:cNvCxnSpPr>
              <a:cxnSpLocks noChangeShapeType="1"/>
              <a:stCxn id="10" idx="3"/>
              <a:endCxn id="12" idx="1"/>
            </p:cNvCxnSpPr>
            <p:nvPr/>
          </p:nvCxnSpPr>
          <p:spPr bwMode="auto">
            <a:xfrm>
              <a:off x="7716838" y="3438525"/>
              <a:ext cx="611187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3" name="AutoShape 19"/>
            <p:cNvCxnSpPr>
              <a:cxnSpLocks noChangeShapeType="1"/>
              <a:stCxn id="9" idx="3"/>
              <a:endCxn id="12" idx="1"/>
            </p:cNvCxnSpPr>
            <p:nvPr/>
          </p:nvCxnSpPr>
          <p:spPr bwMode="auto">
            <a:xfrm>
              <a:off x="7716838" y="2420938"/>
              <a:ext cx="611187" cy="1017587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4" name="AutoShape 20"/>
            <p:cNvCxnSpPr>
              <a:cxnSpLocks noChangeShapeType="1"/>
              <a:stCxn id="11" idx="3"/>
              <a:endCxn id="12" idx="1"/>
            </p:cNvCxnSpPr>
            <p:nvPr/>
          </p:nvCxnSpPr>
          <p:spPr bwMode="auto">
            <a:xfrm flipV="1">
              <a:off x="7716838" y="3438525"/>
              <a:ext cx="611187" cy="914400"/>
            </a:xfrm>
            <a:prstGeom prst="bentConnector3">
              <a:avLst>
                <a:gd name="adj1" fmla="val 50000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5" name="AutoShape 21"/>
            <p:cNvCxnSpPr>
              <a:cxnSpLocks noChangeShapeType="1"/>
              <a:stCxn id="1035" idx="0"/>
              <a:endCxn id="8" idx="2"/>
            </p:cNvCxnSpPr>
            <p:nvPr/>
          </p:nvCxnSpPr>
          <p:spPr bwMode="auto">
            <a:xfrm rot="16200000">
              <a:off x="1071563" y="2781300"/>
              <a:ext cx="442912" cy="1588"/>
            </a:xfrm>
            <a:prstGeom prst="bentConnector3">
              <a:avLst>
                <a:gd name="adj1" fmla="val 51431"/>
              </a:avLst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6" name="AutoShape 22"/>
            <p:cNvCxnSpPr>
              <a:cxnSpLocks noChangeShapeType="1"/>
              <a:stCxn id="8" idx="3"/>
              <a:endCxn id="7" idx="0"/>
            </p:cNvCxnSpPr>
            <p:nvPr/>
          </p:nvCxnSpPr>
          <p:spPr bwMode="auto">
            <a:xfrm>
              <a:off x="1944688" y="2290763"/>
              <a:ext cx="2946400" cy="877887"/>
            </a:xfrm>
            <a:prstGeom prst="bentConnector2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47" name="AutoShape 23"/>
            <p:cNvCxnSpPr>
              <a:cxnSpLocks noChangeShapeType="1"/>
            </p:cNvCxnSpPr>
            <p:nvPr/>
          </p:nvCxnSpPr>
          <p:spPr bwMode="auto">
            <a:xfrm>
              <a:off x="2090738" y="2290763"/>
              <a:ext cx="4335462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3" name="Oval 24"/>
            <p:cNvSpPr>
              <a:spLocks noChangeArrowheads="1"/>
            </p:cNvSpPr>
            <p:nvPr/>
          </p:nvSpPr>
          <p:spPr bwMode="auto">
            <a:xfrm>
              <a:off x="5643563" y="3381375"/>
              <a:ext cx="109537" cy="120650"/>
            </a:xfrm>
            <a:prstGeom prst="ellipse">
              <a:avLst/>
            </a:prstGeom>
            <a:solidFill>
              <a:srgbClr val="5B9BD5"/>
            </a:soli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cxnSp>
          <p:nvCxnSpPr>
            <p:cNvPr id="1049" name="AutoShape 25"/>
            <p:cNvCxnSpPr>
              <a:cxnSpLocks noChangeShapeType="1"/>
              <a:stCxn id="13" idx="4"/>
              <a:endCxn id="1037" idx="3"/>
            </p:cNvCxnSpPr>
            <p:nvPr/>
          </p:nvCxnSpPr>
          <p:spPr bwMode="auto">
            <a:xfrm rot="5400000">
              <a:off x="4681538" y="3546475"/>
              <a:ext cx="1049338" cy="985837"/>
            </a:xfrm>
            <a:prstGeom prst="bentConnector2">
              <a:avLst/>
            </a:prstGeom>
            <a:noFill/>
            <a:ln w="25400">
              <a:solidFill>
                <a:srgbClr val="808080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50" name="AutoShape 26"/>
            <p:cNvCxnSpPr>
              <a:cxnSpLocks noChangeShapeType="1"/>
            </p:cNvCxnSpPr>
            <p:nvPr/>
          </p:nvCxnSpPr>
          <p:spPr bwMode="auto">
            <a:xfrm flipV="1">
              <a:off x="9634538" y="3440113"/>
              <a:ext cx="21590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051" name="AutoShape 27"/>
            <p:cNvCxnSpPr>
              <a:cxnSpLocks noChangeShapeType="1"/>
            </p:cNvCxnSpPr>
            <p:nvPr/>
          </p:nvCxnSpPr>
          <p:spPr bwMode="auto">
            <a:xfrm flipV="1">
              <a:off x="2465388" y="3443288"/>
              <a:ext cx="252412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112712" y="4648200"/>
              <a:ext cx="2357438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Input Image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29"/>
            <p:cNvSpPr txBox="1">
              <a:spLocks noChangeArrowheads="1"/>
            </p:cNvSpPr>
            <p:nvPr/>
          </p:nvSpPr>
          <p:spPr bwMode="auto">
            <a:xfrm>
              <a:off x="9834563" y="4638675"/>
              <a:ext cx="2357437" cy="325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Instance Segmentation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2441575" y="5207463"/>
              <a:ext cx="2800350" cy="62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Semantic Segmentation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2606675" y="1831975"/>
              <a:ext cx="2373313" cy="40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12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End-to-end Network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61" name="Picture 37" descr="2010_001557_classsheep_unar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487" y="4710113"/>
              <a:ext cx="404476" cy="400719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62" name="Picture 38" descr="2010_001557_classbg_unary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263" y="4710113"/>
              <a:ext cx="404476" cy="400719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1063" name="AutoShape 39"/>
            <p:cNvCxnSpPr>
              <a:cxnSpLocks noChangeShapeType="1"/>
            </p:cNvCxnSpPr>
            <p:nvPr/>
          </p:nvCxnSpPr>
          <p:spPr bwMode="auto">
            <a:xfrm>
              <a:off x="5076507" y="4993581"/>
              <a:ext cx="294279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3" name="Text Box 40"/>
            <p:cNvSpPr txBox="1">
              <a:spLocks noChangeArrowheads="1"/>
            </p:cNvSpPr>
            <p:nvPr/>
          </p:nvSpPr>
          <p:spPr bwMode="auto">
            <a:xfrm>
              <a:off x="4998373" y="5044727"/>
              <a:ext cx="400038" cy="171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mbria Math" panose="02040503050406030204" pitchFamily="18" charset="0"/>
                </a:rPr>
                <a:t>K+1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65" name="Picture 41" descr="2010_001557_classsheep_unar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5250" y="3827463"/>
              <a:ext cx="404813" cy="40005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1066" name="Picture 42" descr="2010_001557_classbg_unar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8363" y="3827463"/>
              <a:ext cx="404812" cy="400050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isometricOffAxis1Left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1067" name="AutoShape 43"/>
            <p:cNvCxnSpPr>
              <a:cxnSpLocks noChangeShapeType="1"/>
            </p:cNvCxnSpPr>
            <p:nvPr/>
          </p:nvCxnSpPr>
          <p:spPr bwMode="auto">
            <a:xfrm>
              <a:off x="8797925" y="4110038"/>
              <a:ext cx="293688" cy="0"/>
            </a:xfrm>
            <a:prstGeom prst="straightConnector1">
              <a:avLst/>
            </a:prstGeom>
            <a:noFill/>
            <a:ln w="12700" algn="ctr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8744906" y="4144963"/>
              <a:ext cx="400050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mbria Math" panose="02040503050406030204" pitchFamily="18" charset="0"/>
                </a:rPr>
                <a:t>D+1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9815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Approach	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Based on initial semantic segmentation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Conditional Random Field (CRF) defined over instances.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Associates each pixel in semantic segmentation with a detection to get instance segmentation. 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Three different unary potentials consider: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/>
                  <a:t>Object detections for the image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n-US" dirty="0"/>
                  <a:t>Make assumption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𝑂𝑏𝑗𝑒𝑐𝑡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𝐷𝑒𝑡𝑒𝑐𝑡𝑖𝑜𝑛𝑠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𝑃𝑜𝑠𝑠𝑖𝑏𝑙𝑒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𝐼𝑛𝑠𝑡𝑎𝑛𝑐𝑒𝑠</m:t>
                    </m:r>
                  </m:oMath>
                </a14:m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/>
                  <a:t>Initial semantic segmentation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dirty="0"/>
                  <a:t>Object shapes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Two conceptually different models – but trained end-to-end.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 t="-1667" r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634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6E19-4B0B-4BE9-AF5E-72E1C9C6F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425D3-8858-42DC-A465-9322109D0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Pairwise terms are the same Gaussian kernels as </a:t>
            </a:r>
            <a:r>
              <a:rPr lang="en-GB" err="1"/>
              <a:t>DenseCRF</a:t>
            </a:r>
            <a:r>
              <a:rPr lang="en-GB"/>
              <a:t> [1]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387A-464E-47E6-84E8-9F9FBFC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43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84640F-2533-4462-A6B8-E01FB8F71E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81" y="2496922"/>
            <a:ext cx="6265585" cy="866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287EE4-5167-47F4-83FE-B3EDDA965D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44" y="3654388"/>
            <a:ext cx="9745257" cy="406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0AEE5C-3142-4D55-A4E1-7945C965664C}"/>
              </a:ext>
            </a:extLst>
          </p:cNvPr>
          <p:cNvSpPr txBox="1"/>
          <p:nvPr/>
        </p:nvSpPr>
        <p:spPr>
          <a:xfrm>
            <a:off x="112146" y="6415176"/>
            <a:ext cx="39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[1] </a:t>
            </a:r>
            <a:r>
              <a:rPr lang="en-US" err="1">
                <a:solidFill>
                  <a:schemeClr val="bg1"/>
                </a:solidFill>
              </a:rPr>
              <a:t>Krahenbuhl</a:t>
            </a:r>
            <a:r>
              <a:rPr lang="en-US">
                <a:solidFill>
                  <a:schemeClr val="bg1"/>
                </a:solidFill>
              </a:rPr>
              <a:t> and </a:t>
            </a:r>
            <a:r>
              <a:rPr lang="en-US" err="1">
                <a:solidFill>
                  <a:schemeClr val="bg1"/>
                </a:solidFill>
              </a:rPr>
              <a:t>Koltun</a:t>
            </a:r>
            <a:r>
              <a:rPr lang="en-US">
                <a:solidFill>
                  <a:schemeClr val="bg1"/>
                </a:solidFill>
              </a:rPr>
              <a:t>. NIPS 2011.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6C7BA9-C240-48D4-96BA-0CD921B2D5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1678" b="-16859"/>
          <a:stretch/>
        </p:blipFill>
        <p:spPr>
          <a:xfrm>
            <a:off x="1203830" y="5155547"/>
            <a:ext cx="2028667" cy="2955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28383-B9D0-470D-BA1A-32A46FCC10F6}"/>
              </a:ext>
            </a:extLst>
          </p:cNvPr>
          <p:cNvSpPr txBox="1"/>
          <p:nvPr/>
        </p:nvSpPr>
        <p:spPr>
          <a:xfrm>
            <a:off x="3168650" y="5081812"/>
            <a:ext cx="695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where D is the number of detections and changes for every image. </a:t>
            </a:r>
          </a:p>
        </p:txBody>
      </p:sp>
    </p:spTree>
    <p:extLst>
      <p:ext uri="{BB962C8B-B14F-4D97-AF65-F5344CB8AC3E}">
        <p14:creationId xmlns:p14="http://schemas.microsoft.com/office/powerpoint/2010/main" val="1248551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Box Term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/>
              <a:t>Based on intuition that if segmented pixel lies within bounding box and has the same class, then it belongs to the instance represented by that class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/>
              <a:t>Works well when we have good initial semantic segmentation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84" y="3344445"/>
            <a:ext cx="3361734" cy="252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45" y="3341644"/>
            <a:ext cx="3361042" cy="25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18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Box Term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471" y="3649245"/>
            <a:ext cx="3361734" cy="2524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545" y="3646444"/>
            <a:ext cx="3361042" cy="252745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A5FC1B-F6B2-436B-994F-1CC05607F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036" b="7401"/>
          <a:stretch/>
        </p:blipFill>
        <p:spPr>
          <a:xfrm>
            <a:off x="3761582" y="1866211"/>
            <a:ext cx="4831812" cy="10258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75B5FB-7FF9-48CB-9C88-3D77A96AA0D1}"/>
                  </a:ext>
                </a:extLst>
              </p:cNvPr>
              <p:cNvSpPr txBox="1"/>
              <p:nvPr/>
            </p:nvSpPr>
            <p:spPr>
              <a:xfrm>
                <a:off x="2660471" y="2892030"/>
                <a:ext cx="7022115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            - probability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GB"/>
                  <a:t> pixel taking on label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GB"/>
                  <a:t> detection.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275B5FB-7FF9-48CB-9C88-3D77A96AA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71" y="2892030"/>
                <a:ext cx="7022115" cy="374270"/>
              </a:xfrm>
              <a:prstGeom prst="rect">
                <a:avLst/>
              </a:prstGeom>
              <a:blipFill>
                <a:blip r:embed="rId6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3960EC6-6810-4C5A-AEF9-F202268679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84" t="24040" r="37747" b="50487"/>
          <a:stretch/>
        </p:blipFill>
        <p:spPr>
          <a:xfrm>
            <a:off x="3191419" y="2971804"/>
            <a:ext cx="653000" cy="27298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2D4F7B4-DE49-443C-A498-84E1625147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88" t="24383" r="31086" b="47894"/>
          <a:stretch/>
        </p:blipFill>
        <p:spPr>
          <a:xfrm>
            <a:off x="3490456" y="3244784"/>
            <a:ext cx="353963" cy="344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C51B1B-E67B-438D-B10C-F264EAAE973E}"/>
                  </a:ext>
                </a:extLst>
              </p:cNvPr>
              <p:cNvSpPr txBox="1"/>
              <p:nvPr/>
            </p:nvSpPr>
            <p:spPr>
              <a:xfrm>
                <a:off x="2615423" y="3195295"/>
                <a:ext cx="4149172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/>
                  <a:t>            - score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GB"/>
                  <a:t> detection.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1C51B1B-E67B-438D-B10C-F264EAAE9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423" y="3195295"/>
                <a:ext cx="4149172" cy="374270"/>
              </a:xfrm>
              <a:prstGeom prst="rect">
                <a:avLst/>
              </a:prstGeom>
              <a:blipFill>
                <a:blip r:embed="rId7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887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Term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2010630"/>
                <a:ext cx="10515600" cy="4351338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/>
                  <a:t>If we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/>
                  <a:t> possible instances of an object class, and no further </a:t>
                </a:r>
                <a:r>
                  <a:rPr lang="en-US" err="1"/>
                  <a:t>localisation</a:t>
                </a:r>
                <a:r>
                  <a:rPr lang="en-US"/>
                  <a:t> information, each instances is equally probable.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/>
                  <a:t>Global term can handle poorly </a:t>
                </a:r>
                <a:r>
                  <a:rPr lang="en-US" err="1"/>
                  <a:t>localised</a:t>
                </a:r>
                <a:r>
                  <a:rPr lang="en-US"/>
                  <a:t> bounding boxes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2010630"/>
                <a:ext cx="10515600" cy="4351338"/>
              </a:xfrm>
              <a:blipFill>
                <a:blip r:embed="rId3"/>
                <a:stretch>
                  <a:fillRect l="-1391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80" y="3907597"/>
            <a:ext cx="2877845" cy="2212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7" y="3105395"/>
            <a:ext cx="3992025" cy="847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09" y="3952682"/>
            <a:ext cx="2819200" cy="21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91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Term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10630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/>
              <a:t>Gradients depend on entire semantic segmentation map, and are hence more stable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/>
              <a:t>Semantic Segmentation performance also improves with end-to-end training</a:t>
            </a:r>
            <a:endParaRPr lang="en-GB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80" y="3907597"/>
            <a:ext cx="2877845" cy="2212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767" y="2923675"/>
            <a:ext cx="3992025" cy="847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09" y="3952682"/>
            <a:ext cx="2819200" cy="21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88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Term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/>
              <a:t> Intuitively, shape priors help us reason about occluded objects which look the same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35" y="2774933"/>
            <a:ext cx="4128285" cy="30941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71" y="2774933"/>
            <a:ext cx="4128284" cy="3094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4443" y="5862927"/>
            <a:ext cx="39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Without shape priors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464879" y="5862927"/>
            <a:ext cx="39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With shape priors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288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Shape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Match shape templates to objects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Shape templates are weights within the network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Update shape templates through </a:t>
            </a:r>
            <a:r>
              <a:rPr lang="en-GB" dirty="0" err="1"/>
              <a:t>backpropogation</a:t>
            </a: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Layer is effectively a convolution and max over channels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Initialised with old shape prior methods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3B531-BCB0-4C90-B429-B4F33B9CA7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70" y="4321478"/>
            <a:ext cx="4286188" cy="1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91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DB67-6E7E-4FDB-B75B-547CF23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09B6-480F-472F-897C-1C4FFF5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6E7C0-5685-4D58-A79F-BAA9621A4E0E}"/>
              </a:ext>
            </a:extLst>
          </p:cNvPr>
          <p:cNvSpPr txBox="1"/>
          <p:nvPr/>
        </p:nvSpPr>
        <p:spPr>
          <a:xfrm>
            <a:off x="5560624" y="2162263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Higher Order CRFs in Deep Neural Networks </a:t>
            </a:r>
            <a:br>
              <a:rPr lang="en-GB" dirty="0"/>
            </a:br>
            <a:r>
              <a:rPr lang="en-GB" dirty="0"/>
              <a:t>(ECCV 2016)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39130-044C-45AE-A0A0-DAD08B26CFE9}"/>
              </a:ext>
            </a:extLst>
          </p:cNvPr>
          <p:cNvSpPr txBox="1"/>
          <p:nvPr/>
        </p:nvSpPr>
        <p:spPr>
          <a:xfrm>
            <a:off x="5560624" y="3551361"/>
            <a:ext cx="53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Pixelwise Instance Segmentation with a Dynamically Instantiated Network (CVPR 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67DD6-538E-4800-AE6B-D8C90217E7B3}"/>
              </a:ext>
            </a:extLst>
          </p:cNvPr>
          <p:cNvSpPr txBox="1"/>
          <p:nvPr/>
        </p:nvSpPr>
        <p:spPr>
          <a:xfrm>
            <a:off x="5560625" y="5188265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Weakly and Semi-Supervised Panoptic Segmentation (ECCV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842D18-84A8-499A-B183-D1E70F5CC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5" y="3341539"/>
            <a:ext cx="2519999" cy="12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57DE5E-6FFB-417F-8AB4-859D6FC7F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717148"/>
            <a:ext cx="4326362" cy="1468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B2A849-424E-40AC-8BD5-6A5C5F9A7CCB}"/>
              </a:ext>
            </a:extLst>
          </p:cNvPr>
          <p:cNvGrpSpPr>
            <a:grpSpLocks noChangeAspect="1"/>
          </p:cNvGrpSpPr>
          <p:nvPr/>
        </p:nvGrpSpPr>
        <p:grpSpPr>
          <a:xfrm>
            <a:off x="2098005" y="1855868"/>
            <a:ext cx="2508471" cy="1259119"/>
            <a:chOff x="5826773" y="1820770"/>
            <a:chExt cx="5301165" cy="26609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63D5D6-23D5-46BC-BE42-879394822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773" y="1820770"/>
              <a:ext cx="5298156" cy="26609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58197C-8ADE-461C-B751-8CBBA17E796D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782" y="1820770"/>
              <a:ext cx="5298156" cy="2656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4207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618DD-D987-42D2-AB63-5E1E70C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Inference of CRF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27584-977D-4E8F-B80B-CDD3ED0AE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Our predicted instance segmentation is the MAP of the CRF.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Minimise the CRF energy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approximate mean-field inference which can be unrolled as part of the neural network.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Enables end-to-end training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C1BBA-60A1-4CA9-9A29-A563471ED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50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A634A-CC42-403C-83A3-3E19CA9EA0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01" y="2776373"/>
            <a:ext cx="3980026" cy="6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4CFF5-87E6-4F70-B028-C24C27A3FAC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27" y="3745904"/>
            <a:ext cx="4257001" cy="6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81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BAA6-F6A0-441F-A8C8-DCB15C5C7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FA098-6FF9-4104-AD30-5CDCAADA1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Incorporate detector into network itself and train jointly.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dirty="0" err="1"/>
              <a:t>UPSNet</a:t>
            </a:r>
            <a:r>
              <a:rPr lang="en-GB" dirty="0"/>
              <a:t> a good example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Similar “Box” and “Shape” term in “Panoptic Head”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7E439-8F5F-4C16-8EEF-C85F6BD1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51</a:t>
            </a:fld>
            <a:endParaRPr lang="en-ZA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60C46C5-0684-4A67-9A64-68E6173A4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9" y="3151166"/>
            <a:ext cx="7317256" cy="2452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5550F0-5C8A-41C7-9CB2-D125C8750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25" y="3151166"/>
            <a:ext cx="3979666" cy="2452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D2590-A046-43D8-8851-603AF70EBB51}"/>
              </a:ext>
            </a:extLst>
          </p:cNvPr>
          <p:cNvSpPr txBox="1"/>
          <p:nvPr/>
        </p:nvSpPr>
        <p:spPr>
          <a:xfrm>
            <a:off x="112146" y="6415176"/>
            <a:ext cx="39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US" dirty="0" err="1">
                <a:solidFill>
                  <a:schemeClr val="bg1"/>
                </a:solidFill>
              </a:rPr>
              <a:t>Xiong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 CVPR 2019.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7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41A08-24E0-4A51-9A32-1587882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Loss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6B4CE-A913-452C-904F-F821B47F2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083" y="5105765"/>
            <a:ext cx="10058400" cy="11459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“Match” prediction to ground truth, since permutations of an instance labelling are actually the same result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Once matched, use any loss function. Log likelihood worked the best.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BA0FC-0EC9-46A2-A3E0-33B65FD9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52</a:t>
            </a:fld>
            <a:endParaRPr lang="en-ZA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A258242-91E0-4E9C-B6BE-6D1E14B07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416" y="1925165"/>
            <a:ext cx="5471733" cy="2992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E8216-456B-420D-BFC7-4FF041A31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34" y="588237"/>
            <a:ext cx="3124849" cy="112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7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- VOC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32825"/>
            <a:ext cx="516101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37" y="2541699"/>
            <a:ext cx="5444963" cy="293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54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- VOC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32825"/>
            <a:ext cx="516101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6237" y="2541699"/>
            <a:ext cx="5444963" cy="29335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54400" y="3031200"/>
            <a:ext cx="648000" cy="2340000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99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A9F9-EBEF-495F-BB33-DF28D590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Results - Cityscapes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CDB69F-1910-4F02-A9A0-3FB5CF107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9811" y="1817648"/>
            <a:ext cx="8046707" cy="48061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C86C9-F0DC-4B7C-957B-CD60C1F7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55</a:t>
            </a:fld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F6D5F-35F1-4DCA-8D9A-F48FF8DFE78E}"/>
              </a:ext>
            </a:extLst>
          </p:cNvPr>
          <p:cNvSpPr/>
          <p:nvPr/>
        </p:nvSpPr>
        <p:spPr>
          <a:xfrm>
            <a:off x="3576522" y="4244009"/>
            <a:ext cx="5428330" cy="228600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76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A9F9-EBEF-495F-BB33-DF28D590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- Cityscapes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C86C9-F0DC-4B7C-957B-CD60C1F7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56</a:t>
            </a:fld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BF6D5F-35F1-4DCA-8D9A-F48FF8DFE78E}"/>
              </a:ext>
            </a:extLst>
          </p:cNvPr>
          <p:cNvSpPr/>
          <p:nvPr/>
        </p:nvSpPr>
        <p:spPr>
          <a:xfrm>
            <a:off x="3576522" y="4244009"/>
            <a:ext cx="5428330" cy="228600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5BEA9-71B3-4DAE-8350-7034B01F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D761F6-8297-4110-AE38-B6158C99BAF5}"/>
              </a:ext>
            </a:extLst>
          </p:cNvPr>
          <p:cNvSpPr/>
          <p:nvPr/>
        </p:nvSpPr>
        <p:spPr>
          <a:xfrm>
            <a:off x="1250731" y="3730133"/>
            <a:ext cx="9843989" cy="405501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28A2BA-1D2F-4841-9FA7-4E885E62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870168"/>
            <a:ext cx="10354377" cy="34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407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244D-4120-48A1-B6A3-D094BF02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286603"/>
            <a:ext cx="10058400" cy="1450757"/>
          </a:xfrm>
        </p:spPr>
        <p:txBody>
          <a:bodyPr/>
          <a:lstStyle/>
          <a:p>
            <a:r>
              <a:rPr lang="en-GB"/>
              <a:t>Comparison to FCIS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ECDCC-E7A6-4711-BD74-65090159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57</a:t>
            </a:fld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540109-5D7A-4D1D-AC74-88DC8B7D1F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21" y="4258246"/>
            <a:ext cx="2786349" cy="1861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89F79-F229-4E85-A270-36B72B44A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8" y="4258244"/>
            <a:ext cx="2746186" cy="1843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325EB-E849-4F67-8C44-3ACF5E161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26" y="2320514"/>
            <a:ext cx="2786218" cy="1861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B2E115-4722-4B49-9D28-1092B78C0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8" y="2320514"/>
            <a:ext cx="2768026" cy="18435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478BC4-437D-4F87-93F4-B55044BF0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75" y="2316571"/>
            <a:ext cx="2788235" cy="1851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AC37A-CD0F-483C-A9E2-AFDDD453A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78" y="2325416"/>
            <a:ext cx="2468517" cy="18513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4F5F0F-8BE9-4BE0-9406-0F462806A7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97" y="4258244"/>
            <a:ext cx="2816792" cy="1871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05A9A7-B3D9-4904-BB79-24368D061C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78" y="4265918"/>
            <a:ext cx="2488348" cy="18635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1713D8-CAE2-4491-86DD-0A4AD19A168A}"/>
              </a:ext>
            </a:extLst>
          </p:cNvPr>
          <p:cNvSpPr txBox="1"/>
          <p:nvPr/>
        </p:nvSpPr>
        <p:spPr>
          <a:xfrm>
            <a:off x="-1069349" y="2919100"/>
            <a:ext cx="276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Ours </a:t>
            </a:r>
          </a:p>
          <a:p>
            <a:pPr algn="ctr"/>
            <a:r>
              <a:rPr lang="en-US" dirty="0"/>
              <a:t>(VOC)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05B8F2-4859-4894-8CBD-100DB165B23A}"/>
              </a:ext>
            </a:extLst>
          </p:cNvPr>
          <p:cNvSpPr txBox="1"/>
          <p:nvPr/>
        </p:nvSpPr>
        <p:spPr>
          <a:xfrm>
            <a:off x="-66793" y="4974165"/>
            <a:ext cx="88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FCIS [1] </a:t>
            </a:r>
          </a:p>
          <a:p>
            <a:pPr algn="ctr"/>
            <a:r>
              <a:rPr lang="en-US" dirty="0"/>
              <a:t>(COCO)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46871D-4A53-4696-9559-14C4A6E0A863}"/>
              </a:ext>
            </a:extLst>
          </p:cNvPr>
          <p:cNvSpPr txBox="1"/>
          <p:nvPr/>
        </p:nvSpPr>
        <p:spPr>
          <a:xfrm>
            <a:off x="112146" y="6415176"/>
            <a:ext cx="392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Qi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 CVPR 2017.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1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DB67-6E7E-4FDB-B75B-547CF23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09B6-480F-472F-897C-1C4FFF5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58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6E7C0-5685-4D58-A79F-BAA9621A4E0E}"/>
              </a:ext>
            </a:extLst>
          </p:cNvPr>
          <p:cNvSpPr txBox="1"/>
          <p:nvPr/>
        </p:nvSpPr>
        <p:spPr>
          <a:xfrm>
            <a:off x="5560624" y="2162263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Higher Order CRFs in Deep Neural Networks </a:t>
            </a:r>
            <a:br>
              <a:rPr lang="en-GB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(ECCV 2016)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39130-044C-45AE-A0A0-DAD08B26CFE9}"/>
              </a:ext>
            </a:extLst>
          </p:cNvPr>
          <p:cNvSpPr txBox="1"/>
          <p:nvPr/>
        </p:nvSpPr>
        <p:spPr>
          <a:xfrm>
            <a:off x="5560624" y="3551361"/>
            <a:ext cx="53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Pixelwise Instance Segmentation with a Dynamically Instantiated Network (CVPR 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67DD6-538E-4800-AE6B-D8C90217E7B3}"/>
              </a:ext>
            </a:extLst>
          </p:cNvPr>
          <p:cNvSpPr txBox="1"/>
          <p:nvPr/>
        </p:nvSpPr>
        <p:spPr>
          <a:xfrm>
            <a:off x="5560625" y="5188265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Weakly and Semi-Supervised Panoptic Segmentation (ECCV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842D18-84A8-499A-B183-D1E70F5CC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5" y="3341539"/>
            <a:ext cx="2519999" cy="12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57DE5E-6FFB-417F-8AB4-859D6FC7F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717148"/>
            <a:ext cx="4326362" cy="146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0E2E96-3A43-468B-88DF-D30822494D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5" y="1852969"/>
            <a:ext cx="250958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54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3699-C0F0-4B1C-BAE8-0E51D38C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Weaker Supervision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F540A-8E8B-4194-995A-FF86F1326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One Cityscapes image takes 90 minutes to annotate.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bounding-box annotations for “things” and image-level tags for “stuff”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35x less annotation time according to [1] and [2] on Cityscapes.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0C089-15C9-4A47-80E8-F08194C1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59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90D36-A0CA-412A-A1E8-A00F4B1D7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92" y="3139015"/>
            <a:ext cx="8780016" cy="29808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AD90A2-B37E-49D0-9B40-35BAB5B9177C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 </a:t>
            </a:r>
            <a:r>
              <a:rPr lang="en-GB" dirty="0">
                <a:solidFill>
                  <a:schemeClr val="bg1"/>
                </a:solidFill>
              </a:rPr>
              <a:t>Papadopoulos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 ICCV 2017. [2] </a:t>
            </a:r>
            <a:r>
              <a:rPr lang="en-GB" dirty="0">
                <a:solidFill>
                  <a:schemeClr val="bg1"/>
                </a:solidFill>
              </a:rPr>
              <a:t>Papadopoulos  </a:t>
            </a:r>
            <a:r>
              <a:rPr lang="en-GB" i="1" dirty="0">
                <a:solidFill>
                  <a:schemeClr val="bg1"/>
                </a:solidFill>
              </a:rPr>
              <a:t>et al. </a:t>
            </a:r>
            <a:r>
              <a:rPr lang="en-GB" dirty="0">
                <a:solidFill>
                  <a:schemeClr val="bg1"/>
                </a:solidFill>
              </a:rPr>
              <a:t>ECCV 2014</a:t>
            </a:r>
          </a:p>
        </p:txBody>
      </p:sp>
    </p:spTree>
    <p:extLst>
      <p:ext uri="{BB962C8B-B14F-4D97-AF65-F5344CB8AC3E}">
        <p14:creationId xmlns:p14="http://schemas.microsoft.com/office/powerpoint/2010/main" val="370714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c0e4b393c3ccdb1_88_98_win">
            <a:hlinkClick r:id="" action="ppaction://media"/>
            <a:extLst>
              <a:ext uri="{FF2B5EF4-FFF2-40B4-BE49-F238E27FC236}">
                <a16:creationId xmlns:a16="http://schemas.microsoft.com/office/drawing/2014/main" id="{14BDA0BF-CB1C-4AA2-B411-947CFD155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41"/>
          <a:stretch/>
        </p:blipFill>
        <p:spPr>
          <a:xfrm>
            <a:off x="661636" y="1950497"/>
            <a:ext cx="6377753" cy="1752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CDB67-6E7E-4FDB-B75B-547CF23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E77226-B051-4A69-9E3C-83898293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94" y="4233544"/>
            <a:ext cx="2577805" cy="13089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09B6-480F-472F-897C-1C4FFF5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6E7C0-5685-4D58-A79F-BAA9621A4E0E}"/>
              </a:ext>
            </a:extLst>
          </p:cNvPr>
          <p:cNvSpPr txBox="1"/>
          <p:nvPr/>
        </p:nvSpPr>
        <p:spPr>
          <a:xfrm>
            <a:off x="6478634" y="4555682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Robustness of Semantic Segmentation Models to Adversarial Attacks (CVPR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39130-044C-45AE-A0A0-DAD08B26CFE9}"/>
              </a:ext>
            </a:extLst>
          </p:cNvPr>
          <p:cNvSpPr txBox="1"/>
          <p:nvPr/>
        </p:nvSpPr>
        <p:spPr>
          <a:xfrm>
            <a:off x="6478634" y="2348801"/>
            <a:ext cx="53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Exploiting Temporal Context for 3D Pose Estimation in the Wild (CVPR 2019) – DeepMind internship</a:t>
            </a:r>
          </a:p>
        </p:txBody>
      </p:sp>
      <p:pic>
        <p:nvPicPr>
          <p:cNvPr id="28" name="Picture 3" descr="frankfurt_000000_000294_image_split">
            <a:extLst>
              <a:ext uri="{FF2B5EF4-FFF2-40B4-BE49-F238E27FC236}">
                <a16:creationId xmlns:a16="http://schemas.microsoft.com/office/drawing/2014/main" id="{048C7510-9F02-473A-A291-74BCF1E4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6" y="4233544"/>
            <a:ext cx="2577545" cy="130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8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CB73-7261-4714-BACA-D7BBE631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0DE4-40F3-4FC4-83CF-F594F7958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Method similar to Expectation Maximisation (EM)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Alternate between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Approximate the unknown, pixel-level ground truth with the trained model.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Training the model with the approximated ground truth.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Initialisation of the approximate ground truth is critical.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28455-A7A1-4EE8-8901-E4B12FE7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1240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CB73-7261-4714-BACA-D7BBE631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Initialisation from Bounding Boxes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0DE4-40F3-4FC4-83CF-F594F7958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Unsupervised foreground-background segmentation algorithms provide good priors.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Perform both </a:t>
            </a:r>
            <a:r>
              <a:rPr lang="en-GB" dirty="0" err="1"/>
              <a:t>GrabCut</a:t>
            </a:r>
            <a:r>
              <a:rPr lang="en-GB" dirty="0"/>
              <a:t> [1] and MCG [2].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Estimated foreground is assigned detected class label, but only if the two methods agree. Otherwise, the pixel is marked as “ignore”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28455-A7A1-4EE8-8901-E4B12FE7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61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9571D-62BA-43DF-91A0-942041231007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 </a:t>
            </a:r>
            <a:r>
              <a:rPr lang="en-GB" dirty="0">
                <a:solidFill>
                  <a:schemeClr val="bg1"/>
                </a:solidFill>
              </a:rPr>
              <a:t>Rother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 ACM TOG 2004. [2] </a:t>
            </a:r>
            <a:r>
              <a:rPr lang="en-GB" dirty="0">
                <a:solidFill>
                  <a:schemeClr val="bg1"/>
                </a:solidFill>
              </a:rPr>
              <a:t>Arbelaez </a:t>
            </a:r>
            <a:r>
              <a:rPr lang="en-GB" i="1" dirty="0">
                <a:solidFill>
                  <a:schemeClr val="bg1"/>
                </a:solidFill>
              </a:rPr>
              <a:t>et al. </a:t>
            </a:r>
            <a:r>
              <a:rPr lang="en-GB" dirty="0">
                <a:solidFill>
                  <a:schemeClr val="bg1"/>
                </a:solidFill>
              </a:rPr>
              <a:t>CVPR 2014. [3] </a:t>
            </a:r>
            <a:r>
              <a:rPr lang="en-GB" dirty="0" err="1">
                <a:solidFill>
                  <a:schemeClr val="bg1"/>
                </a:solidFill>
              </a:rPr>
              <a:t>Khoreva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et al.</a:t>
            </a:r>
            <a:r>
              <a:rPr lang="en-GB" dirty="0">
                <a:solidFill>
                  <a:schemeClr val="bg1"/>
                </a:solidFill>
              </a:rPr>
              <a:t> CVPR 2017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02F2D-29BA-4DFC-84DF-DFB575275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37" y="3430764"/>
            <a:ext cx="8239125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42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DCB73-7261-4714-BACA-D7BBE631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Initialisation from Image-level Tags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0DE4-40F3-4FC4-83CF-F594F7958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First train network for multilabel binary classification of tags in image.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Then perform Grad-CAM [1] to obtain pixels which contribute most to the classification.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These masks are </a:t>
            </a:r>
            <a:r>
              <a:rPr lang="en-GB" dirty="0" err="1"/>
              <a:t>thresholded</a:t>
            </a:r>
            <a:r>
              <a:rPr lang="en-GB" dirty="0"/>
              <a:t> to obtain the approximate ground truth.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928455-A7A1-4EE8-8901-E4B12FE7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62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9571D-62BA-43DF-91A0-942041231007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 err="1">
                <a:solidFill>
                  <a:schemeClr val="bg1"/>
                </a:solidFill>
              </a:rPr>
              <a:t>Selvaraju</a:t>
            </a:r>
            <a:r>
              <a:rPr lang="en-GB" dirty="0">
                <a:solidFill>
                  <a:schemeClr val="bg1"/>
                </a:solidFill>
              </a:rPr>
              <a:t>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et al.</a:t>
            </a:r>
            <a:r>
              <a:rPr lang="en-US" dirty="0">
                <a:solidFill>
                  <a:schemeClr val="bg1"/>
                </a:solidFill>
              </a:rPr>
              <a:t> ICCV 2017.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31D29-7B7D-4CE0-BCCD-A3F720D8E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3291418"/>
            <a:ext cx="7943850" cy="2686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BDEE5D-5A1E-462A-8304-CA8D2E7DA09B}"/>
              </a:ext>
            </a:extLst>
          </p:cNvPr>
          <p:cNvSpPr txBox="1"/>
          <p:nvPr/>
        </p:nvSpPr>
        <p:spPr>
          <a:xfrm>
            <a:off x="4856086" y="3440097"/>
            <a:ext cx="656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road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A99D0-E46C-4D75-AFEA-CF0299A067B8}"/>
              </a:ext>
            </a:extLst>
          </p:cNvPr>
          <p:cNvSpPr txBox="1"/>
          <p:nvPr/>
        </p:nvSpPr>
        <p:spPr>
          <a:xfrm>
            <a:off x="4856086" y="5112610"/>
            <a:ext cx="113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vegetation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21BFFB-3980-4433-BDA2-85F65BE6964C}"/>
              </a:ext>
            </a:extLst>
          </p:cNvPr>
          <p:cNvSpPr txBox="1"/>
          <p:nvPr/>
        </p:nvSpPr>
        <p:spPr>
          <a:xfrm>
            <a:off x="5992427" y="5112610"/>
            <a:ext cx="568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>
                <a:solidFill>
                  <a:schemeClr val="bg1"/>
                </a:solidFill>
              </a:rPr>
              <a:t>sky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2F92B-A8A3-4160-9D63-A80F2590A19B}"/>
              </a:ext>
            </a:extLst>
          </p:cNvPr>
          <p:cNvSpPr txBox="1"/>
          <p:nvPr/>
        </p:nvSpPr>
        <p:spPr>
          <a:xfrm>
            <a:off x="6154121" y="3442136"/>
            <a:ext cx="1136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building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62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954C5-D578-4B23-9F41-C118EACE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Iterative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3FC1B-A24F-4619-B027-E58C8A5D5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Cues from bounding boxes and image-level tags are combined to produce initial approximate ground truth.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Thereafter, network’s own predictions are used as the approximate ground truth.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Predictions below a confidence threshold, and not within a bounding box are marked as “ignore”.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8EB34-8A7E-4E41-A4B6-0F10A877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63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8D87A-68A4-4D48-A333-A3428F8F6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08" y="3762255"/>
            <a:ext cx="2091600" cy="209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D9069-808F-4B33-98F3-E85FA6FD6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40" y="3762255"/>
            <a:ext cx="2091600" cy="209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CF175-4B7E-41A9-9F06-E0E84B7FD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733" y="3762255"/>
            <a:ext cx="2091600" cy="209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F9BDB2-BEFC-4471-B049-8C5FF5F7BD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526" y="3762255"/>
            <a:ext cx="2091600" cy="209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C8216-5C0F-4915-987B-2CABC118D9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7" y="3762626"/>
            <a:ext cx="2091229" cy="2091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E65CB9-9B61-467D-A7D4-39D1F4C1436F}"/>
              </a:ext>
            </a:extLst>
          </p:cNvPr>
          <p:cNvSpPr txBox="1"/>
          <p:nvPr/>
        </p:nvSpPr>
        <p:spPr>
          <a:xfrm>
            <a:off x="183647" y="5853855"/>
            <a:ext cx="209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9FDA83-66CF-4925-B7C4-321F8A72ECC3}"/>
              </a:ext>
            </a:extLst>
          </p:cNvPr>
          <p:cNvSpPr txBox="1"/>
          <p:nvPr/>
        </p:nvSpPr>
        <p:spPr>
          <a:xfrm>
            <a:off x="2579676" y="5833017"/>
            <a:ext cx="209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Iteration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ADC1F-910A-47A7-941C-37083CC9405C}"/>
              </a:ext>
            </a:extLst>
          </p:cNvPr>
          <p:cNvSpPr txBox="1"/>
          <p:nvPr/>
        </p:nvSpPr>
        <p:spPr>
          <a:xfrm>
            <a:off x="5098067" y="5822598"/>
            <a:ext cx="209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Iteration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49C7D-5569-4B4B-A048-011D54657199}"/>
              </a:ext>
            </a:extLst>
          </p:cNvPr>
          <p:cNvSpPr txBox="1"/>
          <p:nvPr/>
        </p:nvSpPr>
        <p:spPr>
          <a:xfrm>
            <a:off x="7460482" y="5822598"/>
            <a:ext cx="209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Iteration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45FE9D-8B1E-4750-A0F8-D06C5C3CAB96}"/>
              </a:ext>
            </a:extLst>
          </p:cNvPr>
          <p:cNvSpPr txBox="1"/>
          <p:nvPr/>
        </p:nvSpPr>
        <p:spPr>
          <a:xfrm>
            <a:off x="9841653" y="5794982"/>
            <a:ext cx="209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103042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62F56-B829-44B4-8FCB-E3D360ED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Iterative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0AE90-A38B-4518-8852-C045F859D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Steady improvement in network performance with more iterations of ground truth generation.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AFF74-FDF5-4A6C-B3BD-69C6DCFEC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64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ADAB4-A016-4B1F-9A24-5CD74E469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694"/>
          <a:stretch/>
        </p:blipFill>
        <p:spPr>
          <a:xfrm>
            <a:off x="2034558" y="2491162"/>
            <a:ext cx="8122883" cy="35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3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AA9F9-EBEF-495F-BB33-DF28D5906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- Cityscapes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C86C9-F0DC-4B7C-957B-CD60C1F7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65</a:t>
            </a:fld>
            <a:endParaRPr lang="en-ZA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981A381-2889-4ED2-8CD3-FA622B464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" b="32004"/>
          <a:stretch/>
        </p:blipFill>
        <p:spPr>
          <a:xfrm>
            <a:off x="3015473" y="3873168"/>
            <a:ext cx="6161053" cy="2263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CE618-BB20-42C2-B526-44D12B37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02" y="1786914"/>
            <a:ext cx="10292189" cy="20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21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Pascal VOC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09DC9-036E-4E86-9520-9083E475B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49058-10EB-41F6-90B0-207042E44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6"/>
          <a:stretch/>
        </p:blipFill>
        <p:spPr>
          <a:xfrm>
            <a:off x="2854216" y="1790700"/>
            <a:ext cx="6195191" cy="44829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0F8F7-0238-4787-9CAD-E90A91545EFC}"/>
              </a:ext>
            </a:extLst>
          </p:cNvPr>
          <p:cNvSpPr/>
          <p:nvPr/>
        </p:nvSpPr>
        <p:spPr>
          <a:xfrm>
            <a:off x="2963918" y="2827283"/>
            <a:ext cx="6085490" cy="27326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ADB08-A1A9-48E1-91F2-C6D2F54E2E7C}"/>
              </a:ext>
            </a:extLst>
          </p:cNvPr>
          <p:cNvSpPr/>
          <p:nvPr/>
        </p:nvSpPr>
        <p:spPr>
          <a:xfrm>
            <a:off x="2963917" y="3998476"/>
            <a:ext cx="6085490" cy="27326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105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Pascal VOC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F09DC9-036E-4E86-9520-9083E475B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49058-10EB-41F6-90B0-207042E444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0"/>
          <a:stretch/>
        </p:blipFill>
        <p:spPr>
          <a:xfrm>
            <a:off x="2854216" y="1785938"/>
            <a:ext cx="6195191" cy="44877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0F8F7-0238-4787-9CAD-E90A91545EFC}"/>
              </a:ext>
            </a:extLst>
          </p:cNvPr>
          <p:cNvSpPr/>
          <p:nvPr/>
        </p:nvSpPr>
        <p:spPr>
          <a:xfrm>
            <a:off x="2963918" y="4708625"/>
            <a:ext cx="6085490" cy="27326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4ADB08-A1A9-48E1-91F2-C6D2F54E2E7C}"/>
              </a:ext>
            </a:extLst>
          </p:cNvPr>
          <p:cNvSpPr/>
          <p:nvPr/>
        </p:nvSpPr>
        <p:spPr>
          <a:xfrm>
            <a:off x="2963917" y="5879818"/>
            <a:ext cx="6085490" cy="27326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1869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89F2-06B2-4795-8A89-8F7A5200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Semi-Supervised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9288-F4B3-46B8-8E74-2D43890CC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Common to mix Pascal VOC (10 000 images) and COCO (60 000 images) in training 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Using fully- or weakly-supervised COCO data does not make much difference.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COCO data is of much lower quality than VOC.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Conclusion: Rather label a few images well (Pascal VOC) than many images poorly (COCO)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FB0DD-9104-4917-973D-ACDC80B9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68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C2818-F733-4540-AD2A-5ED916DC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57" y="3722092"/>
            <a:ext cx="4304129" cy="214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35E78-9743-4A99-9E77-304F3811C00C}"/>
              </a:ext>
            </a:extLst>
          </p:cNvPr>
          <p:cNvSpPr/>
          <p:nvPr/>
        </p:nvSpPr>
        <p:spPr>
          <a:xfrm>
            <a:off x="1211156" y="4503585"/>
            <a:ext cx="4065694" cy="630390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E57909-C082-4409-99FA-EA81D2640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4" y="3822322"/>
            <a:ext cx="2058057" cy="1749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16E4A-7BDB-4696-8ABF-8B7E483CA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15" y="3826261"/>
            <a:ext cx="2332465" cy="1749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1298F7-B865-43C0-95EC-670F707206BE}"/>
              </a:ext>
            </a:extLst>
          </p:cNvPr>
          <p:cNvSpPr txBox="1"/>
          <p:nvPr/>
        </p:nvSpPr>
        <p:spPr>
          <a:xfrm>
            <a:off x="6406444" y="5608136"/>
            <a:ext cx="205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COCO annotation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DF80F7-1561-4E49-BE13-99053A8DBFF2}"/>
              </a:ext>
            </a:extLst>
          </p:cNvPr>
          <p:cNvSpPr txBox="1"/>
          <p:nvPr/>
        </p:nvSpPr>
        <p:spPr>
          <a:xfrm>
            <a:off x="8960418" y="5571671"/>
            <a:ext cx="205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VOC annotation</a:t>
            </a:r>
          </a:p>
        </p:txBody>
      </p:sp>
    </p:spTree>
    <p:extLst>
      <p:ext uri="{BB962C8B-B14F-4D97-AF65-F5344CB8AC3E}">
        <p14:creationId xmlns:p14="http://schemas.microsoft.com/office/powerpoint/2010/main" val="25474293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89F2-06B2-4795-8A89-8F7A5200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Semi-Supervised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9288-F4B3-46B8-8E74-2D43890CC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Common to mix Pascal VOC (10 000 images) and COCO (60 000 images) in training 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Using fully- or weakly-supervised COCO data does not make much difference.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COCO data is of much lower quality than VOC.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Conclusion: Rather label a few images well (Pascal VOC) than many images poorly (COCO)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FB0DD-9104-4917-973D-ACDC80B9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69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C2818-F733-4540-AD2A-5ED916DC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57" y="3722092"/>
            <a:ext cx="4304129" cy="214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35E78-9743-4A99-9E77-304F3811C00C}"/>
              </a:ext>
            </a:extLst>
          </p:cNvPr>
          <p:cNvSpPr/>
          <p:nvPr/>
        </p:nvSpPr>
        <p:spPr>
          <a:xfrm>
            <a:off x="1211156" y="4503585"/>
            <a:ext cx="4041068" cy="35834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E57909-C082-4409-99FA-EA81D2640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4" y="3822322"/>
            <a:ext cx="2058057" cy="1749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16E4A-7BDB-4696-8ABF-8B7E483CA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15" y="3826261"/>
            <a:ext cx="2332465" cy="1749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1298F7-B865-43C0-95EC-670F707206BE}"/>
              </a:ext>
            </a:extLst>
          </p:cNvPr>
          <p:cNvSpPr txBox="1"/>
          <p:nvPr/>
        </p:nvSpPr>
        <p:spPr>
          <a:xfrm>
            <a:off x="6406444" y="5608136"/>
            <a:ext cx="205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COCO annotation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DF80F7-1561-4E49-BE13-99053A8DBFF2}"/>
              </a:ext>
            </a:extLst>
          </p:cNvPr>
          <p:cNvSpPr txBox="1"/>
          <p:nvPr/>
        </p:nvSpPr>
        <p:spPr>
          <a:xfrm>
            <a:off x="8960418" y="5571671"/>
            <a:ext cx="205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VOC annotation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24F63F-0685-47F1-AE81-A9B08B5A8223}"/>
              </a:ext>
            </a:extLst>
          </p:cNvPr>
          <p:cNvSpPr/>
          <p:nvPr/>
        </p:nvSpPr>
        <p:spPr>
          <a:xfrm>
            <a:off x="1211155" y="5051769"/>
            <a:ext cx="4041068" cy="35834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90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DB67-6E7E-4FDB-B75B-547CF23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09B6-480F-472F-897C-1C4FFF5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6E7C0-5685-4D58-A79F-BAA9621A4E0E}"/>
              </a:ext>
            </a:extLst>
          </p:cNvPr>
          <p:cNvSpPr txBox="1"/>
          <p:nvPr/>
        </p:nvSpPr>
        <p:spPr>
          <a:xfrm>
            <a:off x="5560624" y="2162263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Higher Order CRFs in Deep Neural Networks </a:t>
            </a:r>
            <a:br>
              <a:rPr lang="en-GB" b="1" dirty="0"/>
            </a:br>
            <a:r>
              <a:rPr lang="en-GB" b="1" dirty="0"/>
              <a:t>(ECCV 2016)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39130-044C-45AE-A0A0-DAD08B26CFE9}"/>
              </a:ext>
            </a:extLst>
          </p:cNvPr>
          <p:cNvSpPr txBox="1"/>
          <p:nvPr/>
        </p:nvSpPr>
        <p:spPr>
          <a:xfrm>
            <a:off x="5560624" y="3551361"/>
            <a:ext cx="53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Pixelwise Instance Segmentation with a Dynamically Instantiated Network (CVPR 2017)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A67DD6-538E-4800-AE6B-D8C90217E7B3}"/>
              </a:ext>
            </a:extLst>
          </p:cNvPr>
          <p:cNvSpPr txBox="1"/>
          <p:nvPr/>
        </p:nvSpPr>
        <p:spPr>
          <a:xfrm>
            <a:off x="5560625" y="5188265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Weakly and Semi-Supervised Panoptic Segmentation (ECCV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842D18-84A8-499A-B183-D1E70F5CC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05" y="3341539"/>
            <a:ext cx="2519999" cy="12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57DE5E-6FFB-417F-8AB4-859D6FC7F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4717148"/>
            <a:ext cx="4326362" cy="1468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0B2A849-424E-40AC-8BD5-6A5C5F9A7CCB}"/>
              </a:ext>
            </a:extLst>
          </p:cNvPr>
          <p:cNvGrpSpPr>
            <a:grpSpLocks noChangeAspect="1"/>
          </p:cNvGrpSpPr>
          <p:nvPr/>
        </p:nvGrpSpPr>
        <p:grpSpPr>
          <a:xfrm>
            <a:off x="2098005" y="1855868"/>
            <a:ext cx="2508471" cy="1259119"/>
            <a:chOff x="5826773" y="1820770"/>
            <a:chExt cx="5301165" cy="26609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63D5D6-23D5-46BC-BE42-879394822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773" y="1820770"/>
              <a:ext cx="5298156" cy="26609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58197C-8ADE-461C-B751-8CBBA17E796D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782" y="1820770"/>
              <a:ext cx="5298156" cy="2656639"/>
            </a:xfrm>
            <a:prstGeom prst="rect">
              <a:avLst/>
            </a:prstGeom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5863A8-72A8-48F6-898B-340CDAEDD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4667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689F2-06B2-4795-8A89-8F7A5200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– Semi-Supervised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9288-F4B3-46B8-8E74-2D43890CC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Common to mix Pascal VOC (10 000 images) and COCO (60 000 images) in training 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Using fully- or weakly-supervised COCO data does not make much difference.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COCO data is of much lower quality than VOC.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Conclusion: Rather label a few images well (Pascal VOC) than many images poorly (COCO)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FB0DD-9104-4917-973D-ACDC80B9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70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C2818-F733-4540-AD2A-5ED916DC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57" y="3722092"/>
            <a:ext cx="4304129" cy="214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C35E78-9743-4A99-9E77-304F3811C00C}"/>
              </a:ext>
            </a:extLst>
          </p:cNvPr>
          <p:cNvSpPr/>
          <p:nvPr/>
        </p:nvSpPr>
        <p:spPr>
          <a:xfrm>
            <a:off x="1211156" y="4793516"/>
            <a:ext cx="4041068" cy="35834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E57909-C082-4409-99FA-EA81D2640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444" y="3822322"/>
            <a:ext cx="2058057" cy="17493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D16E4A-7BDB-4696-8ABF-8B7E483CA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215" y="3826261"/>
            <a:ext cx="2332465" cy="1749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1298F7-B865-43C0-95EC-670F707206BE}"/>
              </a:ext>
            </a:extLst>
          </p:cNvPr>
          <p:cNvSpPr txBox="1"/>
          <p:nvPr/>
        </p:nvSpPr>
        <p:spPr>
          <a:xfrm>
            <a:off x="6406444" y="5608136"/>
            <a:ext cx="205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COCO annotation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DF80F7-1561-4E49-BE13-99053A8DBFF2}"/>
              </a:ext>
            </a:extLst>
          </p:cNvPr>
          <p:cNvSpPr txBox="1"/>
          <p:nvPr/>
        </p:nvSpPr>
        <p:spPr>
          <a:xfrm>
            <a:off x="8960418" y="5571671"/>
            <a:ext cx="2058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VOC annotation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24F63F-0685-47F1-AE81-A9B08B5A8223}"/>
              </a:ext>
            </a:extLst>
          </p:cNvPr>
          <p:cNvSpPr/>
          <p:nvPr/>
        </p:nvSpPr>
        <p:spPr>
          <a:xfrm>
            <a:off x="1211155" y="5341700"/>
            <a:ext cx="4041068" cy="358347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2892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c0e4b393c3ccdb1_88_98_win">
            <a:hlinkClick r:id="" action="ppaction://media"/>
            <a:extLst>
              <a:ext uri="{FF2B5EF4-FFF2-40B4-BE49-F238E27FC236}">
                <a16:creationId xmlns:a16="http://schemas.microsoft.com/office/drawing/2014/main" id="{14BDA0BF-CB1C-4AA2-B411-947CFD155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41"/>
          <a:stretch/>
        </p:blipFill>
        <p:spPr>
          <a:xfrm>
            <a:off x="661636" y="1950497"/>
            <a:ext cx="6377753" cy="1752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ECDB67-6E7E-4FDB-B75B-547CF23BA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FE77226-B051-4A69-9E3C-83898293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94" y="4233544"/>
            <a:ext cx="2577805" cy="130892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809B6-480F-472F-897C-1C4FFF5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71</a:t>
            </a:fld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6E7C0-5685-4D58-A79F-BAA9621A4E0E}"/>
              </a:ext>
            </a:extLst>
          </p:cNvPr>
          <p:cNvSpPr txBox="1"/>
          <p:nvPr/>
        </p:nvSpPr>
        <p:spPr>
          <a:xfrm>
            <a:off x="6478634" y="4555682"/>
            <a:ext cx="5292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On the Robustness of Semantic Segmentation Models to Adversarial Attacks (CVPR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39130-044C-45AE-A0A0-DAD08B26CFE9}"/>
              </a:ext>
            </a:extLst>
          </p:cNvPr>
          <p:cNvSpPr txBox="1"/>
          <p:nvPr/>
        </p:nvSpPr>
        <p:spPr>
          <a:xfrm>
            <a:off x="6478634" y="2348801"/>
            <a:ext cx="538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Exploiting Temporal Context for 3D Pose Estimation in the Wild (CVPR 2019) – DeepMind internship</a:t>
            </a:r>
          </a:p>
        </p:txBody>
      </p:sp>
      <p:pic>
        <p:nvPicPr>
          <p:cNvPr id="28" name="Picture 3" descr="frankfurt_000000_000294_image_split">
            <a:extLst>
              <a:ext uri="{FF2B5EF4-FFF2-40B4-BE49-F238E27FC236}">
                <a16:creationId xmlns:a16="http://schemas.microsoft.com/office/drawing/2014/main" id="{048C7510-9F02-473A-A291-74BCF1E4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36" y="4233544"/>
            <a:ext cx="2577545" cy="130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9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685DA-E3FB-4C76-8E4D-9CB487A5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Monocular 3D human pose estimation is an inherently ill-posed problem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Metric ground-truth for real-world data is prohibitively difficult to collect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Common datasets are from motion capture in controlled labs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Models trained on these datasets generalise poorly to “in the wild”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72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9CEE2-0C0D-4AA6-AF89-1D62790F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075831"/>
            <a:ext cx="3799573" cy="1548138"/>
          </a:xfrm>
          <a:prstGeom prst="rect">
            <a:avLst/>
          </a:prstGeom>
        </p:spPr>
      </p:pic>
      <p:pic>
        <p:nvPicPr>
          <p:cNvPr id="7" name="Picture 6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4FAC2652-6C13-42CA-9370-A095B5284D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640" y="4075831"/>
            <a:ext cx="2454778" cy="1548138"/>
          </a:xfrm>
          <a:prstGeom prst="rect">
            <a:avLst/>
          </a:prstGeom>
        </p:spPr>
      </p:pic>
      <p:pic>
        <p:nvPicPr>
          <p:cNvPr id="9" name="Picture 8" descr="A picture containing sky, outdoor, road, tree&#10;&#10;Description automatically generated">
            <a:extLst>
              <a:ext uri="{FF2B5EF4-FFF2-40B4-BE49-F238E27FC236}">
                <a16:creationId xmlns:a16="http://schemas.microsoft.com/office/drawing/2014/main" id="{D73EC82D-B365-4C9B-AB5C-3421D6D904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8248" y="4075831"/>
            <a:ext cx="2444235" cy="1548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62531-4E6E-4A2B-AB7D-032811407644}"/>
              </a:ext>
            </a:extLst>
          </p:cNvPr>
          <p:cNvSpPr txBox="1"/>
          <p:nvPr/>
        </p:nvSpPr>
        <p:spPr>
          <a:xfrm>
            <a:off x="1097280" y="5623969"/>
            <a:ext cx="38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Human 3.6M (mocap dataset)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E1BA3C-BDDE-44E7-B7CA-ED04F9CC7F19}"/>
              </a:ext>
            </a:extLst>
          </p:cNvPr>
          <p:cNvSpPr txBox="1"/>
          <p:nvPr/>
        </p:nvSpPr>
        <p:spPr>
          <a:xfrm>
            <a:off x="6170639" y="5629763"/>
            <a:ext cx="504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“In-the-wild” data</a:t>
            </a:r>
          </a:p>
        </p:txBody>
      </p:sp>
    </p:spTree>
    <p:extLst>
      <p:ext uri="{BB962C8B-B14F-4D97-AF65-F5344CB8AC3E}">
        <p14:creationId xmlns:p14="http://schemas.microsoft.com/office/powerpoint/2010/main" val="787018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Generalising to the real-world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9BD614-52CB-4E73-980D-ECE6D325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395" y="1902707"/>
            <a:ext cx="9411285" cy="26918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73</a:t>
            </a:fld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CF70A-D78D-4C15-8151-4F5199214D4F}"/>
              </a:ext>
            </a:extLst>
          </p:cNvPr>
          <p:cNvSpPr txBox="1"/>
          <p:nvPr/>
        </p:nvSpPr>
        <p:spPr>
          <a:xfrm>
            <a:off x="480039" y="2410216"/>
            <a:ext cx="126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D3140-8D5C-42D1-B1F5-C59A1343E8B0}"/>
              </a:ext>
            </a:extLst>
          </p:cNvPr>
          <p:cNvSpPr txBox="1"/>
          <p:nvPr/>
        </p:nvSpPr>
        <p:spPr>
          <a:xfrm>
            <a:off x="480039" y="3309603"/>
            <a:ext cx="1264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State-of-art HMR model [1]</a:t>
            </a:r>
          </a:p>
          <a:p>
            <a:r>
              <a:rPr lang="en-GB" dirty="0"/>
              <a:t>(per-frame)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7389-D0BA-477E-AAB4-9DC0E8E2C28A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</a:t>
            </a:r>
            <a:r>
              <a:rPr lang="en-US" i="1" dirty="0">
                <a:solidFill>
                  <a:schemeClr val="bg1"/>
                </a:solidFill>
              </a:rPr>
              <a:t>CVPR </a:t>
            </a:r>
            <a:r>
              <a:rPr lang="en-US" dirty="0">
                <a:solidFill>
                  <a:schemeClr val="bg1"/>
                </a:solidFill>
              </a:rPr>
              <a:t>2018.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1162A-0135-4772-B2E9-83297E13A957}"/>
              </a:ext>
            </a:extLst>
          </p:cNvPr>
          <p:cNvSpPr txBox="1"/>
          <p:nvPr/>
        </p:nvSpPr>
        <p:spPr>
          <a:xfrm>
            <a:off x="3869268" y="5026123"/>
            <a:ext cx="312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Significant failure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0EE8A-B5C0-4A37-AD05-6045AC9F09B6}"/>
              </a:ext>
            </a:extLst>
          </p:cNvPr>
          <p:cNvSpPr txBox="1"/>
          <p:nvPr/>
        </p:nvSpPr>
        <p:spPr>
          <a:xfrm>
            <a:off x="9398002" y="4890221"/>
            <a:ext cx="175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Ambiguity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EB32F26-ADEC-4B65-A303-C051E5A87456}"/>
              </a:ext>
            </a:extLst>
          </p:cNvPr>
          <p:cNvSpPr/>
          <p:nvPr/>
        </p:nvSpPr>
        <p:spPr>
          <a:xfrm rot="16200000">
            <a:off x="5269091" y="3025277"/>
            <a:ext cx="327378" cy="36293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712329E-B0A6-432B-A3EB-4671800EBA4B}"/>
              </a:ext>
            </a:extLst>
          </p:cNvPr>
          <p:cNvSpPr/>
          <p:nvPr/>
        </p:nvSpPr>
        <p:spPr>
          <a:xfrm rot="16200000">
            <a:off x="10164856" y="3857750"/>
            <a:ext cx="218328" cy="17520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213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Consistency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685DA-E3FB-4C76-8E4D-9CB487A58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Temporal dimension of ordinary video encodes valuable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Multiple views of person observed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Body shape and bone lengths remain constant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Joint positions in both 2D and 3D vary slowly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667478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E1EB-F2C7-4363-ADC4-B7EC4C3B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1901E-0D4F-41EC-8710-14AB85B9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Propose a form of bundle adjustment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Take into account temporal information and multi-view geometry of the video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Apply our method to about 107 000 YouTube videos in the Kinetics dataset.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Automatically create a new “in-the-wild” dataset from this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Improve performance of per-frame model using this dataset.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DD9DC-92F1-4409-BD35-92A547F3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19417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B22F-C3F2-4DBA-A50D-51CDCA92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Objective function consists of reprojection, temporal and prior terms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76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2E106-C15E-44B0-A551-6290518BD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779" y="3020966"/>
            <a:ext cx="7986679" cy="32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414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B22F-C3F2-4DBA-A50D-51CDCA92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Objective function consists of reprojection, temporal and prior terms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the SMPL body model [1] to parameterise the 3D pose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Pose parameters: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Shape parameters: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Shape remains constant throughout the video.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77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8C8EFC-42EE-429C-9BCD-65B429A008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56" y="3729066"/>
            <a:ext cx="751543" cy="234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F88430-096E-4486-92D7-A0CB4C1118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83" y="3417711"/>
            <a:ext cx="1034057" cy="1988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02D217-8162-4687-9FDD-90CED68A5124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 err="1">
                <a:solidFill>
                  <a:schemeClr val="bg1"/>
                </a:solidFill>
              </a:rPr>
              <a:t>Loper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SMPL: A Skinned Multi-Person Linear Model. </a:t>
            </a:r>
            <a:r>
              <a:rPr lang="en-US" i="1" dirty="0">
                <a:solidFill>
                  <a:schemeClr val="bg1"/>
                </a:solidFill>
              </a:rPr>
              <a:t>ECCV</a:t>
            </a:r>
            <a:r>
              <a:rPr lang="en-US" dirty="0">
                <a:solidFill>
                  <a:schemeClr val="bg1"/>
                </a:solidFill>
              </a:rPr>
              <a:t> 2016.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724608-CE56-4962-A847-79B372E4A8A3}"/>
              </a:ext>
            </a:extLst>
          </p:cNvPr>
          <p:cNvCxnSpPr/>
          <p:nvPr/>
        </p:nvCxnSpPr>
        <p:spPr>
          <a:xfrm>
            <a:off x="8085225" y="5847352"/>
            <a:ext cx="310655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3DED24-A5ED-4684-A07B-2FB9D8F69BD8}"/>
              </a:ext>
            </a:extLst>
          </p:cNvPr>
          <p:cNvCxnSpPr>
            <a:cxnSpLocks/>
          </p:cNvCxnSpPr>
          <p:nvPr/>
        </p:nvCxnSpPr>
        <p:spPr>
          <a:xfrm flipV="1">
            <a:off x="8085225" y="3115492"/>
            <a:ext cx="17426" cy="27318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6BE2FB-1D03-4700-805F-40869553E7D4}"/>
              </a:ext>
            </a:extLst>
          </p:cNvPr>
          <p:cNvSpPr txBox="1"/>
          <p:nvPr/>
        </p:nvSpPr>
        <p:spPr>
          <a:xfrm>
            <a:off x="8102651" y="5904634"/>
            <a:ext cx="302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Shape variation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F05DEF-7EB3-4112-ADBC-E33E2FDF19BF}"/>
              </a:ext>
            </a:extLst>
          </p:cNvPr>
          <p:cNvSpPr txBox="1"/>
          <p:nvPr/>
        </p:nvSpPr>
        <p:spPr>
          <a:xfrm rot="16200000">
            <a:off x="6485843" y="4296756"/>
            <a:ext cx="273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Pose variation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2D5511-E610-49AA-BAF1-F6F441BA4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2181" y="3115492"/>
            <a:ext cx="2858638" cy="26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4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9B22F-C3F2-4DBA-A50D-51CDCA925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Objective function consists of reprojection, temporal and prior terms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the SMPL body model [1] to parameterise the 3D pose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3D joints (and mesh vertices) are obtained from the differentiable SMPL function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3D joints,                                   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Assume scaled orthographic projection,    , with camera parameters                          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can project this onto 2D using the camera parameters.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2D joints,                                        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78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CDE1B8-C1B3-4C22-B410-526D86C8D47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21" y="4415475"/>
            <a:ext cx="1412571" cy="265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D6C9D-95CB-4FC5-8400-8FFBA41A44D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52" y="3960197"/>
            <a:ext cx="1996190" cy="265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95A552-9894-46AC-934A-BCB8E956C9B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4" y="5312457"/>
            <a:ext cx="2195809" cy="265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529D3-26B0-4E7B-9AE1-11F358A6EA4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40" y="4453821"/>
            <a:ext cx="173714" cy="1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74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55D1-DEF3-4A1A-AD31-2F3541F87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Reprojection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9FBBF-04A5-47D3-81E7-96040BC1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Encourage 3D joint to project onto predicted 2D keypoints.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use 2D human detector of [1].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Use robust Huber error function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And weight each reprojection term by the keypoint detector’s confidence.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A5BEA-B689-4141-A86D-4FB9961F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79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37E534-CB8D-491A-857A-EF549834FD3C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 err="1">
                <a:solidFill>
                  <a:schemeClr val="bg1"/>
                </a:solidFill>
              </a:rPr>
              <a:t>Papanderou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Towards accurate multi-person pose in the wild. </a:t>
            </a:r>
            <a:r>
              <a:rPr lang="en-US" i="1" dirty="0">
                <a:solidFill>
                  <a:schemeClr val="bg1"/>
                </a:solidFill>
              </a:rPr>
              <a:t>CVPR</a:t>
            </a:r>
            <a:r>
              <a:rPr lang="en-US" dirty="0">
                <a:solidFill>
                  <a:schemeClr val="bg1"/>
                </a:solidFill>
              </a:rPr>
              <a:t> 2017.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E38C7-3AE3-4F54-BB44-4B1796536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33" y="2328051"/>
            <a:ext cx="4533333" cy="737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B23A5-80D9-4DAE-9936-63AD07A109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798" y="4444418"/>
            <a:ext cx="8097374" cy="1424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EFFD05-63E4-4AE0-8A89-89494804CEA3}"/>
              </a:ext>
            </a:extLst>
          </p:cNvPr>
          <p:cNvSpPr txBox="1"/>
          <p:nvPr/>
        </p:nvSpPr>
        <p:spPr>
          <a:xfrm>
            <a:off x="2038350" y="5811944"/>
            <a:ext cx="233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Input keypoints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DD0BA3-8B4E-484E-8396-0F51421E5C2D}"/>
              </a:ext>
            </a:extLst>
          </p:cNvPr>
          <p:cNvSpPr txBox="1"/>
          <p:nvPr/>
        </p:nvSpPr>
        <p:spPr>
          <a:xfrm>
            <a:off x="4858701" y="5779453"/>
            <a:ext cx="233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Predicted joint projection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C810B3-40D5-4B80-854C-23E78DE5390A}"/>
              </a:ext>
            </a:extLst>
          </p:cNvPr>
          <p:cNvSpPr txBox="1"/>
          <p:nvPr/>
        </p:nvSpPr>
        <p:spPr>
          <a:xfrm>
            <a:off x="7740577" y="5750258"/>
            <a:ext cx="2333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Predicted 3D mesh</a:t>
            </a:r>
          </a:p>
        </p:txBody>
      </p:sp>
    </p:spTree>
    <p:extLst>
      <p:ext uri="{BB962C8B-B14F-4D97-AF65-F5344CB8AC3E}">
        <p14:creationId xmlns:p14="http://schemas.microsoft.com/office/powerpoint/2010/main" val="381373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7AC2-A009-4CF1-BB50-0DA8BA86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FA11-4970-49A9-8E77-30B56B50F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Structured prediction (predicting many correlated variables – </a:t>
            </a:r>
            <a:r>
              <a:rPr lang="en-GB" dirty="0" err="1"/>
              <a:t>ie</a:t>
            </a:r>
            <a:r>
              <a:rPr lang="en-GB" dirty="0"/>
              <a:t> pixels)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03118-D043-4A51-A4AB-07890C78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</a:t>
            </a:fld>
            <a:endParaRPr lang="en-ZA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9693894-5FDC-4F00-A703-6A8DFFE69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84" y="2264921"/>
            <a:ext cx="7006467" cy="4022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755A1F-7576-4186-8566-9DA726F352DB}"/>
              </a:ext>
            </a:extLst>
          </p:cNvPr>
          <p:cNvSpPr/>
          <p:nvPr/>
        </p:nvSpPr>
        <p:spPr>
          <a:xfrm>
            <a:off x="114300" y="6991685"/>
            <a:ext cx="10909738" cy="398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chemeClr val="bg1"/>
                </a:solidFill>
              </a:rPr>
              <a:t>Ladicky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ICCV 2009. </a:t>
            </a:r>
            <a:r>
              <a:rPr lang="en-GB" sz="1600" dirty="0" err="1">
                <a:solidFill>
                  <a:schemeClr val="bg1"/>
                </a:solidFill>
              </a:rPr>
              <a:t>Krahenbuhl</a:t>
            </a:r>
            <a:r>
              <a:rPr lang="en-GB" sz="1600" dirty="0">
                <a:solidFill>
                  <a:schemeClr val="bg1"/>
                </a:solidFill>
              </a:rPr>
              <a:t> and </a:t>
            </a:r>
            <a:r>
              <a:rPr lang="en-GB" sz="1600" dirty="0" err="1">
                <a:solidFill>
                  <a:schemeClr val="bg1"/>
                </a:solidFill>
              </a:rPr>
              <a:t>Koltun</a:t>
            </a:r>
            <a:r>
              <a:rPr lang="en-GB" sz="1600" dirty="0">
                <a:solidFill>
                  <a:schemeClr val="bg1"/>
                </a:solidFill>
              </a:rPr>
              <a:t>. NIPS 2011. Chen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ICLR 2015. Arnab </a:t>
            </a:r>
            <a:r>
              <a:rPr lang="en-GB" sz="1600" i="1" dirty="0">
                <a:solidFill>
                  <a:schemeClr val="bg1"/>
                </a:solidFill>
              </a:rPr>
              <a:t>et al.</a:t>
            </a:r>
            <a:r>
              <a:rPr lang="en-GB" sz="1600" dirty="0">
                <a:solidFill>
                  <a:schemeClr val="bg1"/>
                </a:solidFill>
              </a:rPr>
              <a:t> ECCV 2016.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FCE7F-8FC2-4657-8D66-183F66416E34}"/>
              </a:ext>
            </a:extLst>
          </p:cNvPr>
          <p:cNvSpPr txBox="1"/>
          <p:nvPr/>
        </p:nvSpPr>
        <p:spPr>
          <a:xfrm>
            <a:off x="970099" y="2594369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Ladicky</a:t>
            </a:r>
            <a:r>
              <a:rPr lang="en-GB" dirty="0"/>
              <a:t> et al. ICCV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005FF-B3B8-4087-AA70-DACD586AE621}"/>
              </a:ext>
            </a:extLst>
          </p:cNvPr>
          <p:cNvSpPr txBox="1"/>
          <p:nvPr/>
        </p:nvSpPr>
        <p:spPr>
          <a:xfrm>
            <a:off x="956966" y="3481052"/>
            <a:ext cx="241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Krahenbuhl</a:t>
            </a:r>
            <a:r>
              <a:rPr lang="en-GB" dirty="0"/>
              <a:t> and </a:t>
            </a:r>
            <a:r>
              <a:rPr lang="en-GB" dirty="0" err="1"/>
              <a:t>Koltun</a:t>
            </a:r>
            <a:r>
              <a:rPr lang="en-GB" dirty="0"/>
              <a:t> NIPS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B599C-C48C-43FF-9BA1-67976FA05914}"/>
              </a:ext>
            </a:extLst>
          </p:cNvPr>
          <p:cNvSpPr txBox="1"/>
          <p:nvPr/>
        </p:nvSpPr>
        <p:spPr>
          <a:xfrm>
            <a:off x="956966" y="4534765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Chen et al. ICLR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4FFBB-D738-484A-B851-693A6CCE50F3}"/>
              </a:ext>
            </a:extLst>
          </p:cNvPr>
          <p:cNvSpPr txBox="1"/>
          <p:nvPr/>
        </p:nvSpPr>
        <p:spPr>
          <a:xfrm>
            <a:off x="910194" y="5608136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Arnab et al. ECCV 2016</a:t>
            </a:r>
          </a:p>
        </p:txBody>
      </p:sp>
    </p:spTree>
    <p:extLst>
      <p:ext uri="{BB962C8B-B14F-4D97-AF65-F5344CB8AC3E}">
        <p14:creationId xmlns:p14="http://schemas.microsoft.com/office/powerpoint/2010/main" val="3586178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61750-CC82-487A-A5CF-EBC712BC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13EE3-FF1D-40EE-B962-D4156591F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Encourage smooth motion of predicted: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3D joints,    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2D joint projection,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camera parameters,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AC8FD-28DA-4A98-BC38-5B40076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80</a:t>
            </a:fld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672CF-7B50-4783-BF24-8899168F620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53" y="2241123"/>
            <a:ext cx="204190" cy="173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1003C6-89B2-4CC3-8318-9873782281B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49" y="2615029"/>
            <a:ext cx="144762" cy="111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900252-AE2F-45D1-834A-E38D18C142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6" y="2873200"/>
            <a:ext cx="185905" cy="176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044D15-8764-4F8F-B9BA-13A3BF76450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70" y="3394210"/>
            <a:ext cx="8167619" cy="7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536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FD04-20F4-46FC-8886-4B3087C3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Prior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8858-1690-4F19-AFC3-5F828ABDE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Many 3D poses (some not humanly possible) that project correctly onto 2D and temporally smooth.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One term encourages solution to stay close to the initialisation, the other the commonly used GMM pose prior [1].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DC6FC-2AFF-4F23-8EAA-05BBD077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81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FCD1F-403F-4092-95E3-DAC706C3960D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Bogo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Keep it SMPL … </a:t>
            </a:r>
            <a:r>
              <a:rPr lang="en-US" i="1" dirty="0">
                <a:solidFill>
                  <a:schemeClr val="bg1"/>
                </a:solidFill>
              </a:rPr>
              <a:t>ECCV</a:t>
            </a:r>
            <a:r>
              <a:rPr lang="en-US" dirty="0">
                <a:solidFill>
                  <a:schemeClr val="bg1"/>
                </a:solidFill>
              </a:rPr>
              <a:t> 2016.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D71A06-8548-4B56-B5A5-319C175C5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4243406"/>
            <a:ext cx="2159117" cy="1625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87AB11-11F1-42CA-AAAD-F847F58E6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573" y="4234939"/>
            <a:ext cx="2170363" cy="1634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322C90-1A96-4ABE-9C55-E1679EA83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16" y="4243405"/>
            <a:ext cx="2176854" cy="1649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4EE9DD-6CC8-443D-86B0-46F87E15A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98" y="4232672"/>
            <a:ext cx="2232041" cy="16909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C88008-F930-4701-95A7-FAB49EEB975B}"/>
              </a:ext>
            </a:extLst>
          </p:cNvPr>
          <p:cNvSpPr txBox="1"/>
          <p:nvPr/>
        </p:nvSpPr>
        <p:spPr>
          <a:xfrm>
            <a:off x="1097279" y="3863340"/>
            <a:ext cx="455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 prior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B6BA58-57CD-41A3-A18C-9A97102F68C8}"/>
              </a:ext>
            </a:extLst>
          </p:cNvPr>
          <p:cNvSpPr txBox="1"/>
          <p:nvPr/>
        </p:nvSpPr>
        <p:spPr>
          <a:xfrm>
            <a:off x="6228116" y="3865606"/>
            <a:ext cx="451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30745635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7FD04-20F4-46FC-8886-4B3087C3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Prior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8858-1690-4F19-AFC3-5F828ABDE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Many 3D poses (some not humanly possible) that project correctly onto 2D and temporally smooth.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One term encourages solution to stay close to the initialisation, the other the commonly used GMM pose prior [1].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DC6FC-2AFF-4F23-8EAA-05BBD077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82</a:t>
            </a:fld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FCD1F-403F-4092-95E3-DAC706C3960D}"/>
              </a:ext>
            </a:extLst>
          </p:cNvPr>
          <p:cNvSpPr/>
          <p:nvPr/>
        </p:nvSpPr>
        <p:spPr>
          <a:xfrm>
            <a:off x="30479" y="6459785"/>
            <a:ext cx="9656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Bogo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Keep it SMPL … </a:t>
            </a:r>
            <a:r>
              <a:rPr lang="en-US" i="1" dirty="0">
                <a:solidFill>
                  <a:schemeClr val="bg1"/>
                </a:solidFill>
              </a:rPr>
              <a:t>ECCV</a:t>
            </a:r>
            <a:r>
              <a:rPr lang="en-US" dirty="0">
                <a:solidFill>
                  <a:schemeClr val="bg1"/>
                </a:solidFill>
              </a:rPr>
              <a:t> 2016.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B3BA89-767E-4C9B-9E4C-D877EA6BFD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43" y="3301999"/>
            <a:ext cx="4653714" cy="24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286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E6E4D-5314-4A5A-82E2-8EC44A43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Bundle Adjustment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9B22F-C3F2-4DBA-A50D-51CDCA9251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Objective function consists of reprojection, temporal and prior terms</a:t>
                </a:r>
              </a:p>
              <a:p>
                <a:pPr marL="0" indent="0">
                  <a:buNone/>
                </a:pPr>
                <a:br>
                  <a:rPr lang="en-GB" dirty="0"/>
                </a:br>
                <a:endParaRPr lang="en-GB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Use the per-frame results of HMR [1] to initialise.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GB" dirty="0"/>
                  <a:t> Optimise with L-BFGS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GB" dirty="0"/>
                  <a:t>Only optimising SMPL- and camera-parameters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10+75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parameters where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GB" dirty="0"/>
                  <a:t> is the </a:t>
                </a:r>
                <a:br>
                  <a:rPr lang="en-GB" dirty="0"/>
                </a:br>
                <a:r>
                  <a:rPr lang="en-GB" dirty="0"/>
                  <a:t>number of frames in the video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439B22F-C3F2-4DBA-A50D-51CDCA9251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455" t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0A396-AAEC-491B-9497-41B30140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83</a:t>
            </a:fld>
            <a:endParaRPr lang="en-Z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64C544-D636-405D-ACEA-E48998DDBE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943" y="2463518"/>
            <a:ext cx="6612114" cy="301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B9C4E1-61A2-48D9-85DF-18DCDF50D319}"/>
              </a:ext>
            </a:extLst>
          </p:cNvPr>
          <p:cNvSpPr txBox="1"/>
          <p:nvPr/>
        </p:nvSpPr>
        <p:spPr>
          <a:xfrm>
            <a:off x="121024" y="6439240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akanazawa.github.io/hmr/resources/images/overview.png">
            <a:extLst>
              <a:ext uri="{FF2B5EF4-FFF2-40B4-BE49-F238E27FC236}">
                <a16:creationId xmlns:a16="http://schemas.microsoft.com/office/drawing/2014/main" id="{1223322B-2B06-401D-B60D-38F4BF75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41396"/>
            <a:ext cx="5506087" cy="19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296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3578-B96E-4D74-B07E-6B420E5D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8993-DD25-477B-93C8-A1BB62A0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Data very noisy.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Initialisation from HMR and 2D pose detector often incorrect.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Also need to deal with multiple people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Tracking person-of-interest not robust to detection failures.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Modify reprojection loss instead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6953-A1CF-4D00-AD3F-97B28AFA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84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C4D85-4D36-4C66-933B-FC475CC6DF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8" y="4074415"/>
            <a:ext cx="6025143" cy="455619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2DEBACF-AD92-4EEE-8629-CB5527AB3F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813" y="1821009"/>
            <a:ext cx="2707289" cy="20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069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E3578-B96E-4D74-B07E-6B420E5D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28993-DD25-477B-93C8-A1BB62A08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Data very noisy.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Initialisation from HMR and 2D pose detector often incorrect.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Also need to deal with multiple people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Modify reprojection loss instead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“Inner min” means the loss is with respect to the best matching 2D pose estimate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 “Outer min” means that if our estimate is too far from 2D pose, we consider it an outlier and pay a constant penalty.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E6953-A1CF-4D00-AD3F-97B28AFA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85</a:t>
            </a:fld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C4D85-4D36-4C66-933B-FC475CC6DF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8" y="3857857"/>
            <a:ext cx="6025143" cy="45561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02159E-3BD0-472D-B91A-EC55659BA3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6813" y="1821009"/>
            <a:ext cx="2707289" cy="200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5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Exploiting temporal consistency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9BD614-52CB-4E73-980D-ECE6D3254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95" y="1902707"/>
            <a:ext cx="9411285" cy="4022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86</a:t>
            </a:fld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5CF70A-D78D-4C15-8151-4F5199214D4F}"/>
              </a:ext>
            </a:extLst>
          </p:cNvPr>
          <p:cNvSpPr txBox="1"/>
          <p:nvPr/>
        </p:nvSpPr>
        <p:spPr>
          <a:xfrm>
            <a:off x="480039" y="2410216"/>
            <a:ext cx="126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D3140-8D5C-42D1-B1F5-C59A1343E8B0}"/>
              </a:ext>
            </a:extLst>
          </p:cNvPr>
          <p:cNvSpPr txBox="1"/>
          <p:nvPr/>
        </p:nvSpPr>
        <p:spPr>
          <a:xfrm>
            <a:off x="480039" y="3313908"/>
            <a:ext cx="1264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State-of-art HMR model [1]</a:t>
            </a:r>
          </a:p>
          <a:p>
            <a:r>
              <a:rPr lang="en-GB" dirty="0"/>
              <a:t>(per-frame)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F9C40-ECAB-4B1E-99AF-1655CBD59B09}"/>
              </a:ext>
            </a:extLst>
          </p:cNvPr>
          <p:cNvSpPr txBox="1"/>
          <p:nvPr/>
        </p:nvSpPr>
        <p:spPr>
          <a:xfrm>
            <a:off x="480039" y="5048590"/>
            <a:ext cx="126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Bundle adjustment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7389-D0BA-477E-AAB4-9DC0E8E2C28A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017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9B69C-38D7-4840-BE12-0B045E5CC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Exploiting temporal consistency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E8DF0-5E11-4FFD-99EE-F983BCA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87</a:t>
            </a:fld>
            <a:endParaRPr lang="en-Z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7389-D0BA-477E-AAB4-9DC0E8E2C28A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1209abb884cfff30_22_32_win">
            <a:hlinkClick r:id="" action="ppaction://media"/>
            <a:extLst>
              <a:ext uri="{FF2B5EF4-FFF2-40B4-BE49-F238E27FC236}">
                <a16:creationId xmlns:a16="http://schemas.microsoft.com/office/drawing/2014/main" id="{32A886D7-E2BC-4736-B2B5-DC7F8DE94F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342" t="6438" r="890" b="10244"/>
          <a:stretch/>
        </p:blipFill>
        <p:spPr>
          <a:xfrm>
            <a:off x="1066800" y="2053363"/>
            <a:ext cx="10058400" cy="34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15D0-0D4E-447D-B713-DC3F53AA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Ablation study on Human 3.6M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F61AB-7706-43E7-8E0B-628B46ABB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1520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Mocap dataset, has metric 3D ground truth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Allows us to set hyperparameters.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Each term in objective improves result.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Ground truth keypoints provide substantial benefits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Occluded keypoints help a 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F3210-F85F-48CC-82C6-AB27265E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88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A49D2-1690-4989-9E8C-16580B05B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"/>
          <a:stretch/>
        </p:blipFill>
        <p:spPr>
          <a:xfrm>
            <a:off x="4657778" y="3669631"/>
            <a:ext cx="6554704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78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22C02-68CC-4F74-90A4-A39CE8AA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on Human 3.6M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564BE-5D53-4E22-993E-5DD6C3B0B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Compare to other methods using the SMPL model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Our whole-video approach also achieves state-of-the-art performance on Human 3.6M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97EAF-8E14-48E4-ABB1-9135F163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89</a:t>
            </a:fld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EAA08-4CC4-4540-81DE-90D26478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602" y="3167942"/>
            <a:ext cx="5160796" cy="23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7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07AC2-A009-4CF1-BB50-0DA8BA86C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DFA11-4970-49A9-8E77-30B56B50F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Structured prediction (predicting many correlated variables – </a:t>
            </a:r>
            <a:r>
              <a:rPr lang="en-GB" dirty="0" err="1"/>
              <a:t>ie</a:t>
            </a:r>
            <a:r>
              <a:rPr lang="en-GB" dirty="0"/>
              <a:t> pixels)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03118-D043-4A51-A4AB-07890C78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</a:t>
            </a:fld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55A1F-7576-4186-8566-9DA726F352DB}"/>
              </a:ext>
            </a:extLst>
          </p:cNvPr>
          <p:cNvSpPr/>
          <p:nvPr/>
        </p:nvSpPr>
        <p:spPr>
          <a:xfrm>
            <a:off x="43180" y="6974470"/>
            <a:ext cx="10909738" cy="398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 err="1">
                <a:solidFill>
                  <a:schemeClr val="bg1"/>
                </a:solidFill>
              </a:rPr>
              <a:t>Ladicky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ICCV 2009. </a:t>
            </a:r>
            <a:r>
              <a:rPr lang="en-GB" sz="1600" dirty="0" err="1">
                <a:solidFill>
                  <a:schemeClr val="bg1"/>
                </a:solidFill>
              </a:rPr>
              <a:t>Krahenbuhl</a:t>
            </a:r>
            <a:r>
              <a:rPr lang="en-GB" sz="1600" dirty="0">
                <a:solidFill>
                  <a:schemeClr val="bg1"/>
                </a:solidFill>
              </a:rPr>
              <a:t> and </a:t>
            </a:r>
            <a:r>
              <a:rPr lang="en-GB" sz="1600" dirty="0" err="1">
                <a:solidFill>
                  <a:schemeClr val="bg1"/>
                </a:solidFill>
              </a:rPr>
              <a:t>Koltun</a:t>
            </a:r>
            <a:r>
              <a:rPr lang="en-GB" sz="1600" dirty="0">
                <a:solidFill>
                  <a:schemeClr val="bg1"/>
                </a:solidFill>
              </a:rPr>
              <a:t>. NIPS 2011. Chen </a:t>
            </a:r>
            <a:r>
              <a:rPr lang="en-GB" sz="1600" i="1" dirty="0">
                <a:solidFill>
                  <a:schemeClr val="bg1"/>
                </a:solidFill>
              </a:rPr>
              <a:t>et al. </a:t>
            </a:r>
            <a:r>
              <a:rPr lang="en-GB" sz="1600" dirty="0">
                <a:solidFill>
                  <a:schemeClr val="bg1"/>
                </a:solidFill>
              </a:rPr>
              <a:t>ICLR 2015. Arnab </a:t>
            </a:r>
            <a:r>
              <a:rPr lang="en-GB" sz="1600" i="1" dirty="0">
                <a:solidFill>
                  <a:schemeClr val="bg1"/>
                </a:solidFill>
              </a:rPr>
              <a:t>et al.</a:t>
            </a:r>
            <a:r>
              <a:rPr lang="en-GB" sz="1600" dirty="0">
                <a:solidFill>
                  <a:schemeClr val="bg1"/>
                </a:solidFill>
              </a:rPr>
              <a:t> ECCV 2016.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FCE7F-8FC2-4657-8D66-183F66416E34}"/>
              </a:ext>
            </a:extLst>
          </p:cNvPr>
          <p:cNvSpPr txBox="1"/>
          <p:nvPr/>
        </p:nvSpPr>
        <p:spPr>
          <a:xfrm>
            <a:off x="970099" y="2594369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Ladicky</a:t>
            </a:r>
            <a:r>
              <a:rPr lang="en-GB" dirty="0"/>
              <a:t> et al. ICCV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1005FF-B3B8-4087-AA70-DACD586AE621}"/>
              </a:ext>
            </a:extLst>
          </p:cNvPr>
          <p:cNvSpPr txBox="1"/>
          <p:nvPr/>
        </p:nvSpPr>
        <p:spPr>
          <a:xfrm>
            <a:off x="956966" y="3481052"/>
            <a:ext cx="241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Krahenbuhl</a:t>
            </a:r>
            <a:r>
              <a:rPr lang="en-GB" dirty="0"/>
              <a:t> and </a:t>
            </a:r>
            <a:r>
              <a:rPr lang="en-GB" dirty="0" err="1"/>
              <a:t>Koltun</a:t>
            </a:r>
            <a:r>
              <a:rPr lang="en-GB" dirty="0"/>
              <a:t> NIPS 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B599C-C48C-43FF-9BA1-67976FA05914}"/>
              </a:ext>
            </a:extLst>
          </p:cNvPr>
          <p:cNvSpPr txBox="1"/>
          <p:nvPr/>
        </p:nvSpPr>
        <p:spPr>
          <a:xfrm>
            <a:off x="956966" y="4534765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Chen et al. ICLR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4FFBB-D738-484A-B851-693A6CCE50F3}"/>
              </a:ext>
            </a:extLst>
          </p:cNvPr>
          <p:cNvSpPr txBox="1"/>
          <p:nvPr/>
        </p:nvSpPr>
        <p:spPr>
          <a:xfrm>
            <a:off x="910194" y="5608136"/>
            <a:ext cx="24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Arnab et al. ECCV 2016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C7B62C-4E6A-46D0-9626-AB39485E2762}"/>
              </a:ext>
            </a:extLst>
          </p:cNvPr>
          <p:cNvSpPr/>
          <p:nvPr/>
        </p:nvSpPr>
        <p:spPr>
          <a:xfrm>
            <a:off x="787083" y="2168132"/>
            <a:ext cx="10368597" cy="2130599"/>
          </a:xfrm>
          <a:prstGeom prst="rect">
            <a:avLst/>
          </a:prstGeom>
          <a:solidFill>
            <a:srgbClr val="FFE699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19693894-5FDC-4F00-A703-6A8DFFE69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84" y="2264921"/>
            <a:ext cx="7006467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947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C8F2F-EF91-4FA2-BAA3-E6EA8A7B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D2331-CED0-4772-AB43-E1AFB2B02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11520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Run our method on 106 589 YouTube videos in the Kinetics dataset.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Thresholding the normalised loss, we obtain 16 720 videos containing 4.1 million frames.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keep the frames where our 2D projections match that of our 2D keypoint detector.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Final dataset is 3.4 million frames.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Available to public: </a:t>
            </a:r>
            <a:r>
              <a:rPr lang="en-GB" dirty="0">
                <a:solidFill>
                  <a:srgbClr val="7182B8"/>
                </a:solidFill>
                <a:latin typeface="Consolas" panose="020B0609020204030204" pitchFamily="49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https://github.com/deepmind/Temporal-3D-Pose-Kinetics</a:t>
            </a:r>
            <a:endParaRPr lang="en-GB" dirty="0">
              <a:solidFill>
                <a:srgbClr val="7182B8"/>
              </a:solidFill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C44BC-9A48-430E-A940-D736E89D1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90</a:t>
            </a:fld>
            <a:endParaRPr lang="en-ZA"/>
          </a:p>
        </p:txBody>
      </p:sp>
      <p:pic>
        <p:nvPicPr>
          <p:cNvPr id="7" name="b4fb56bda8890714_186_196_win">
            <a:hlinkClick r:id="" action="ppaction://media"/>
            <a:extLst>
              <a:ext uri="{FF2B5EF4-FFF2-40B4-BE49-F238E27FC236}">
                <a16:creationId xmlns:a16="http://schemas.microsoft.com/office/drawing/2014/main" id="{AABD5CCB-28D4-4287-9431-227B124031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3158" b="36491"/>
          <a:stretch/>
        </p:blipFill>
        <p:spPr>
          <a:xfrm>
            <a:off x="3202405" y="4218480"/>
            <a:ext cx="8845095" cy="17897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334B9C-799D-416E-A1C5-6D3375A0AB56}"/>
              </a:ext>
            </a:extLst>
          </p:cNvPr>
          <p:cNvSpPr txBox="1"/>
          <p:nvPr/>
        </p:nvSpPr>
        <p:spPr>
          <a:xfrm>
            <a:off x="979518" y="5292311"/>
            <a:ext cx="2561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 of video automatically filtered out</a:t>
            </a:r>
          </a:p>
        </p:txBody>
      </p:sp>
    </p:spTree>
    <p:extLst>
      <p:ext uri="{BB962C8B-B14F-4D97-AF65-F5344CB8AC3E}">
        <p14:creationId xmlns:p14="http://schemas.microsoft.com/office/powerpoint/2010/main" val="312607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A1A7-AC58-44F6-B7FD-9BE7F3BB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Scaling up to Kinetics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B4215-3200-4886-9651-D85D3B7C3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Auto-generated dataset contains diversity in pose, scene, action and camera viewpoints not found in mocap.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2680F-05BF-4B90-900F-8C83C131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91</a:t>
            </a:fld>
            <a:endParaRPr lang="en-Z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FD4F7-25F1-4AE2-9A26-66FA5EF02A19}"/>
              </a:ext>
            </a:extLst>
          </p:cNvPr>
          <p:cNvSpPr/>
          <p:nvPr/>
        </p:nvSpPr>
        <p:spPr>
          <a:xfrm>
            <a:off x="-493295" y="5763126"/>
            <a:ext cx="13703969" cy="1653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BE3113-E910-4049-B76F-7A55762D9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2534782"/>
            <a:ext cx="8311416" cy="41929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2758EA-6B0E-4F0E-9174-4AE52B704BFD}"/>
              </a:ext>
            </a:extLst>
          </p:cNvPr>
          <p:cNvSpPr txBox="1"/>
          <p:nvPr/>
        </p:nvSpPr>
        <p:spPr>
          <a:xfrm>
            <a:off x="9408695" y="5977468"/>
            <a:ext cx="2683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E4B1B0"/>
                </a:solidFill>
              </a:rPr>
              <a:t>HMR (per-frame model)</a:t>
            </a:r>
          </a:p>
          <a:p>
            <a:r>
              <a:rPr lang="en-GB" sz="2000" dirty="0">
                <a:solidFill>
                  <a:srgbClr val="96ABC6"/>
                </a:solidFill>
              </a:rPr>
              <a:t>Ours</a:t>
            </a:r>
          </a:p>
        </p:txBody>
      </p:sp>
    </p:spTree>
    <p:extLst>
      <p:ext uri="{BB962C8B-B14F-4D97-AF65-F5344CB8AC3E}">
        <p14:creationId xmlns:p14="http://schemas.microsoft.com/office/powerpoint/2010/main" val="12414088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C474D-5087-4C1C-8D5D-66DCC1F9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our new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3B4C7-AA90-4386-90D4-153DF5F92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Training with our new automatically-generated dataset improves the performance of HMR on two datasets.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3DPW – “in-the-wild”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err="1"/>
              <a:t>HumanEVA</a:t>
            </a:r>
            <a:r>
              <a:rPr lang="en-GB" dirty="0"/>
              <a:t> – mocap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More improvement from 3.4 million additional frames, than 300 000 frames.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  <a:p>
            <a:pPr lvl="1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57B89-A9F5-42A2-B15D-DCD08B3F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92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6812A-984D-4C3F-AD6A-DE4490B1E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026" y="4235196"/>
            <a:ext cx="7832895" cy="1633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A35801-9573-4FD9-BFA1-42025B966FC1}"/>
              </a:ext>
            </a:extLst>
          </p:cNvPr>
          <p:cNvSpPr txBox="1"/>
          <p:nvPr/>
        </p:nvSpPr>
        <p:spPr>
          <a:xfrm>
            <a:off x="121024" y="6415176"/>
            <a:ext cx="1090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[1] </a:t>
            </a:r>
            <a:r>
              <a:rPr lang="en-GB" dirty="0">
                <a:solidFill>
                  <a:schemeClr val="bg1"/>
                </a:solidFill>
              </a:rPr>
              <a:t>Kanazawa </a:t>
            </a:r>
            <a:r>
              <a:rPr lang="en-GB" i="1" dirty="0">
                <a:solidFill>
                  <a:schemeClr val="bg1"/>
                </a:solidFill>
              </a:rPr>
              <a:t>et al</a:t>
            </a:r>
            <a:r>
              <a:rPr lang="en-US" i="1" dirty="0">
                <a:solidFill>
                  <a:schemeClr val="bg1"/>
                </a:solidFill>
              </a:rPr>
              <a:t>.</a:t>
            </a:r>
            <a:r>
              <a:rPr lang="en-US" dirty="0">
                <a:solidFill>
                  <a:schemeClr val="bg1"/>
                </a:solidFill>
              </a:rPr>
              <a:t>  End-to-end recovery of human shape and pose. CVPR 2018.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D1266-FA34-440F-9668-8739C6A2D6BF}"/>
              </a:ext>
            </a:extLst>
          </p:cNvPr>
          <p:cNvSpPr txBox="1"/>
          <p:nvPr/>
        </p:nvSpPr>
        <p:spPr>
          <a:xfrm>
            <a:off x="1864895" y="3814011"/>
            <a:ext cx="785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PA-MPJPE error (mm) on 3DPW and </a:t>
            </a:r>
            <a:r>
              <a:rPr lang="en-GB" dirty="0" err="1"/>
              <a:t>HumanEVA</a:t>
            </a:r>
            <a:r>
              <a:rPr lang="en-GB" dirty="0"/>
              <a:t> datasets</a:t>
            </a:r>
          </a:p>
        </p:txBody>
      </p:sp>
    </p:spTree>
    <p:extLst>
      <p:ext uri="{BB962C8B-B14F-4D97-AF65-F5344CB8AC3E}">
        <p14:creationId xmlns:p14="http://schemas.microsoft.com/office/powerpoint/2010/main" val="28955037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99A3-320A-486C-947B-08AF7D41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9F651-B552-429A-B97C-6290A5A3E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Interpret mean-field inference of generic CRFs as a recurrent network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Enables end-to-end training of CNN and CRF models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Applications in structured prediction problems like semantic- and instance/panoptic-segmentation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 can effectively labelled weakly labelled data as supervision for complex tasks.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Weakly supervised panoptic segmentation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Up to 95% of fully-supervised performance, with annotation time reduced by as much as 35x.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If you have annotation budget, better to label a few images well rather than many images poorly.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 3D human pose estimation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/>
              <a:t>Can leverage temporal consistency and unlabelled YouTube videos to improve existing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AD953-8AA4-4C98-91FB-3B6D636D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12378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7B25-0093-4AB7-AFD2-64F4A0C8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6016C-FD03-43D3-A889-51F90E09B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dirty="0" err="1"/>
              <a:t>Sadeep</a:t>
            </a:r>
            <a:r>
              <a:rPr lang="en-GB" dirty="0"/>
              <a:t> </a:t>
            </a:r>
            <a:r>
              <a:rPr lang="en-GB" dirty="0" err="1"/>
              <a:t>Jayasumana</a:t>
            </a:r>
            <a:r>
              <a:rPr lang="en-GB" dirty="0"/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/>
              <a:t> Shuai Zheng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/>
              <a:t> </a:t>
            </a:r>
            <a:r>
              <a:rPr lang="en-GB" dirty="0" err="1"/>
              <a:t>Qizhu</a:t>
            </a:r>
            <a:r>
              <a:rPr lang="en-GB" dirty="0"/>
              <a:t> Li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/>
              <a:t> Philip Torr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/>
              <a:t> Carl </a:t>
            </a:r>
            <a:r>
              <a:rPr lang="en-GB" dirty="0" err="1"/>
              <a:t>Doersch</a:t>
            </a:r>
            <a:endParaRPr lang="en-GB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dirty="0"/>
              <a:t> Andrew Zisserman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BEC5C-7911-42AE-95B1-04DC6B08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94</a:t>
            </a:fld>
            <a:endParaRPr lang="en-ZA"/>
          </a:p>
        </p:txBody>
      </p:sp>
      <p:pic>
        <p:nvPicPr>
          <p:cNvPr id="5" name="Shape 41">
            <a:extLst>
              <a:ext uri="{FF2B5EF4-FFF2-40B4-BE49-F238E27FC236}">
                <a16:creationId xmlns:a16="http://schemas.microsoft.com/office/drawing/2014/main" id="{AD675399-D6C7-4663-A981-FD3ECCFEC8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992685"/>
            <a:ext cx="2384216" cy="7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7334C-5D2C-4658-B08B-C192F8BA4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91" y="4342836"/>
            <a:ext cx="3752993" cy="6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367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20808"/>
            <a:ext cx="10058400" cy="2199960"/>
          </a:xfrm>
        </p:spPr>
        <p:txBody>
          <a:bodyPr>
            <a:normAutofit/>
          </a:bodyPr>
          <a:lstStyle/>
          <a:p>
            <a:r>
              <a:rPr lang="en-GB" sz="1600" dirty="0"/>
              <a:t>A Arnab, S </a:t>
            </a:r>
            <a:r>
              <a:rPr lang="en-GB" sz="1600" dirty="0" err="1"/>
              <a:t>Jayasumana</a:t>
            </a:r>
            <a:r>
              <a:rPr lang="en-GB" sz="1600" dirty="0"/>
              <a:t>, S Zheng, P Torr. </a:t>
            </a:r>
            <a:r>
              <a:rPr lang="en-GB" sz="1600" i="1" dirty="0"/>
              <a:t>Higher Order Conditional Random Fields in Deep Neural Networks</a:t>
            </a:r>
            <a:r>
              <a:rPr lang="en-GB" sz="1600" dirty="0"/>
              <a:t>. ECCV, 2016</a:t>
            </a:r>
          </a:p>
          <a:p>
            <a:r>
              <a:rPr lang="en-GB" sz="1600" dirty="0"/>
              <a:t>A Arnab and P Torr. </a:t>
            </a:r>
            <a:r>
              <a:rPr lang="en-GB" sz="1600" i="1" dirty="0"/>
              <a:t>Pixelwise Instance Segmentation with a Dynamically Instantiated Network</a:t>
            </a:r>
            <a:r>
              <a:rPr lang="en-GB" sz="1600" dirty="0"/>
              <a:t>. CVPR, 2017</a:t>
            </a:r>
          </a:p>
          <a:p>
            <a:r>
              <a:rPr lang="en-GB" sz="1600" dirty="0"/>
              <a:t>A Arnab, O </a:t>
            </a:r>
            <a:r>
              <a:rPr lang="en-GB" sz="1600" dirty="0" err="1"/>
              <a:t>Miksik</a:t>
            </a:r>
            <a:r>
              <a:rPr lang="en-GB" sz="1600" dirty="0"/>
              <a:t>, P Torr. </a:t>
            </a:r>
            <a:r>
              <a:rPr lang="en-GB" sz="1600" i="1" dirty="0"/>
              <a:t>On the Robustness of Semantic Segmentation Models to Adversarial Attacks</a:t>
            </a:r>
            <a:r>
              <a:rPr lang="en-GB" sz="1600" dirty="0"/>
              <a:t>. CVPR, 2018</a:t>
            </a:r>
          </a:p>
          <a:p>
            <a:r>
              <a:rPr lang="en-GB" sz="1600" dirty="0"/>
              <a:t>Q Li*, A Arnab*, P Torr. </a:t>
            </a:r>
            <a:r>
              <a:rPr lang="en-GB" sz="1600" i="1" dirty="0"/>
              <a:t>Weakly- and Semi-Supervised Panoptic Segmentation</a:t>
            </a:r>
            <a:r>
              <a:rPr lang="en-GB" sz="1600" dirty="0"/>
              <a:t>. ECCV, 2018</a:t>
            </a:r>
          </a:p>
          <a:p>
            <a:r>
              <a:rPr lang="en-GB" sz="1600" dirty="0"/>
              <a:t>A Arnab*, C </a:t>
            </a:r>
            <a:r>
              <a:rPr lang="en-GB" sz="1600" dirty="0" err="1"/>
              <a:t>Doersch</a:t>
            </a:r>
            <a:r>
              <a:rPr lang="en-GB" sz="1600" dirty="0"/>
              <a:t>*, A Zisserman. </a:t>
            </a:r>
            <a:r>
              <a:rPr lang="en-GB" sz="1600" i="1" dirty="0"/>
              <a:t>Exploiting Temporal Context for 3D Human Pose Estimation in the Wild. </a:t>
            </a:r>
            <a:r>
              <a:rPr lang="en-GB" sz="1600" dirty="0"/>
              <a:t>CVPR, 2019. </a:t>
            </a:r>
          </a:p>
          <a:p>
            <a:endParaRPr lang="en-GB" sz="16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EA90-0C7F-461C-A261-5F2AFA866A12}" type="slidenum">
              <a:rPr lang="en-ZA" smtClean="0"/>
              <a:t>95</a:t>
            </a:fld>
            <a:endParaRPr lang="en-ZA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95CCC06-4960-44B8-89EA-C61D19714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71" y="4033736"/>
            <a:ext cx="3809258" cy="1904629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ADEEBE21-2039-47F8-8EAB-76B1509E9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69" y="4032057"/>
            <a:ext cx="3809260" cy="1904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45AC55-2D26-43B0-9F5A-DFBB8DCBE7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71" y="4032057"/>
            <a:ext cx="3809258" cy="190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824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2049.494"/>
  <p:tag name="LATEXADDIN" val="\documentclass{article}&#10;\usepackage{amsmath}&#10;\pagestyle{empty}&#10;\begin{document}&#10;&#10;\begin{equation*}&#10;E(\mathbf{V} = \mathbf{v}) = \sum_i{U(v_i}) + \sum_{i&lt;j}{P(v_i, v_j)}.&#10;\label{eq:crfEnergy}&#10;\end{equation*}&#10;&#10;\end{document}"/>
  <p:tag name="IGUANATEXSIZE" val="32"/>
  <p:tag name="IGUANATEXCURSOR" val="20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565.4293"/>
  <p:tag name="LATEXADDIN" val="\documentclass{article}&#10;\usepackage{amsmath}&#10;\usepackage{amssymb}&#10;\pagestyle{empty}&#10;\begin{document}&#10;&#10;$\mathbf{\theta}^t \in \mathbb{R}^{23 \times 3}$&#10;&#10;\end{document}"/>
  <p:tag name="IGUANATEXSIZE" val="18"/>
  <p:tag name="IGUANATEXCURSOR" val="6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695.1631"/>
  <p:tag name="LATEXADDIN" val="\documentclass{article}&#10;\usepackage{amsmath}&#10;\pagestyle{empty}&#10;\begin{document}&#10;&#10;$\mathbf{\Omega}^t = \{s^t, u^t\}$&#10;&#10;\end{document}"/>
  <p:tag name="IGUANATEXSIZE" val="20"/>
  <p:tag name="IGUANATEXCURSOR" val="11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982.3771"/>
  <p:tag name="LATEXADDIN" val="\documentclass{article}&#10;\usepackage{amsmath}&#10;\pagestyle{empty}&#10;\begin{document}&#10;&#10;&#10;$\mathbf{X}^t = \text{SMPL}(\mathbf{\beta}, \mathbf{\theta}^t)$&#10;&#10;\end{document}"/>
  <p:tag name="IGUANATEXSIZE" val="20"/>
  <p:tag name="IGUANATEXCURSOR" val="9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1080.615"/>
  <p:tag name="LATEXADDIN" val="\documentclass{article}&#10;\usepackage{amsmath}&#10;\pagestyle{empty}&#10;\begin{document}&#10;&#10;$\mathbf{x}^{t} = s^t \Pi(R\mathbf{X}^{t}) + u^t$&#10;&#10;\end{document}"/>
  <p:tag name="IGUANATEXSIZE" val="20"/>
  <p:tag name="IGUANATEXCURSOR" val="9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85.48929"/>
  <p:tag name="LATEXADDIN" val="\documentclass{article}&#10;\usepackage{amsmath}&#10;\pagestyle{empty}&#10;\begin{document}&#10;&#10;$\Pi$&#10;&#10;&#10;\end{document}"/>
  <p:tag name="IGUANATEXSIZE" val="20"/>
  <p:tag name="IGUANATEXCURSOR" val="8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2230.971"/>
  <p:tag name="LATEXADDIN" val="\documentclass{article}&#10;\usepackage{amsmath}&#10;\pagestyle{empty}&#10;\begin{document}&#10;&#10;\begin{equation*}&#10;E_R(\mathbf{\beta}, \mathbf{\theta}, \mathbf{\Omega}) = \lambda_R\sum_{t}^{T}\sum_{i}^{J}{ w_i \rho(\mathbf{x}^{t}_{i} - \mathbf{x}^{t}_{det, i}) }.&#10;\end{equation*}&#10;&#10;\end{document}"/>
  <p:tag name="IGUANATEXSIZE" val="20"/>
  <p:tag name="IGUANATEXCURSOR" val="26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100.4874"/>
  <p:tag name="LATEXADDIN" val="\documentclass{article}&#10;\usepackage{amsmath}&#10;\pagestyle{empty}&#10;\begin{document}&#10;&#10;&#10;$\mathbf{X}$&#10;&#10;\end{document}"/>
  <p:tag name="IGUANATEXSIZE" val="20"/>
  <p:tag name="IGUANATEXCURSOR" val="93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71.2411"/>
  <p:tag name="LATEXADDIN" val="\documentclass{article}&#10;\usepackage{amsmath}&#10;\pagestyle{empty}&#10;\begin{document}&#10;&#10;$\mathbf{x}$&#10;&#10;&#10;\end{document}"/>
  <p:tag name="IGUANATEXSIZE" val="20"/>
  <p:tag name="IGUANATEXCURSOR" val="9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91.48859"/>
  <p:tag name="LATEXADDIN" val="\documentclass{article}&#10;\usepackage{amsmath}&#10;\pagestyle{empty}&#10;\begin{document}&#10;&#10;$\mathbf{\Omega}$&#10;&#10;&#10;\end{document}"/>
  <p:tag name="IGUANATEXSIZE" val="20"/>
  <p:tag name="IGUANATEXCURSOR" val="91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9839"/>
  <p:tag name="ORIGINALWIDTH" val="3095.613"/>
  <p:tag name="LATEXADDIN" val="\documentclass{article}&#10;\usepackage{amsmath}&#10;\pagestyle{empty}&#10;\begin{document}&#10;&#10;\begin{equation*}&#10;U(v_i) = -\text{ln}[w_1\psi_{Box}(v_i) + w_2\psi_{Global}(v_i) + w_3\psi_{Shape}(v_i)].&#10;\label{eq:unaryEnergies}&#10;\end{equation*}&#10;&#10;&#10;&#10;\end{document}"/>
  <p:tag name="IGUANATEXSIZE" val="32"/>
  <p:tag name="IGUANATEXCURSOR" val="118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4019.497"/>
  <p:tag name="LATEXADDIN" val="\documentclass{article}&#10;\usepackage{amsmath}&#10;\pagestyle{empty}&#10;\begin{document}&#10;&#10;\begin{equation*}&#10;E_{T}(\mathbf{\beta}, \mathbf{\theta}, \mathbf{\Omega}) = \sum_{t = 2}^{T} \sum_{i=1}^{J} \lambda_1 \rho(\mathbf{X}^t_i - \mathbf{X}^{t-1}_i) + \lambda_2 \rho(\mathbf{x}^t_i - \mathbf{x}^{t-1}_i)&#10;    + \lambda_3\rho(\mathbf{\Omega}^t - \mathbf{\Omega}^{t-1})&#10;\end{equation*}&#10;&#10;&#10;\end{document}"/>
  <p:tag name="IGUANATEXSIZE" val="20"/>
  <p:tag name="IGUANATEXCURSOR" val="189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21.597"/>
  <p:tag name="ORIGINALWIDTH" val="2290.214"/>
  <p:tag name="LATEXADDIN" val="\documentclass{article}&#10;\usepackage{amsmath}&#10;\pagestyle{empty}&#10;\begin{document}&#10;&#10;\begin{align*}&#10;E_P(\beta, \theta) &amp;= \sum_t^T E_J(\mathbf{\theta}^t) + \lambda_I E_I(\mathbf{\theta}^t, \mathbf{\beta})  \\&#10;E_J(\mathbf{\theta}) &amp;= &#10; -\log \left({\sum_{i}{g_i\mathcal{N}\left(\mathbf{\theta}^{t} ; \mathbf{\mu}_i, \Sigma_i \  \right)}} \right)&#10;\\&#10;%E_I(\mathbf{\beta}, \mathbf{\theta}^t, \mathbf{\tilde{\beta}}, \mathbf{\tilde{\theta}}^t) &amp;= \rho(\mathbf{X}^t - \mathbf{\tilde{X}}^t)&#10;E_{I}(\mathbf{\theta}^t, \mathbf{\beta}) &amp;= &#10;\sum_i^J{ \rho(\mathbf{X}^{t}_i - \mathbf{\tilde{X}}^t_i) } + \lambda_\beta \rho(\mathbf{\beta} - \mathbf{\tilde{\beta}}^{t}).&#10;\end{align*}&#10;&#10;&#10;\end{document}"/>
  <p:tag name="IGUANATEXSIZE" val="20"/>
  <p:tag name="IGUANATEXCURSOR" val="201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965.129"/>
  <p:tag name="LATEXADDIN" val="\documentclass{article}&#10;\usepackage{amsmath}&#10;\pagestyle{empty}&#10;\begin{document}&#10;&#10;$E_{R}(\mathbf{\beta}, \mathbf{\theta}^{t}, \mathbf{\Omega}^{t}) = \min\left(\min_{p\in P^t}\sum_{i}^{J}{ w_i h(\mathbf{x}^{t}_{i} - \mathbf{x}^{t,p}_{det, i}}),\tau_{R} \right)$&#10;&#10;&#10;\end{document}"/>
  <p:tag name="IGUANATEXSIZE" val="20"/>
  <p:tag name="IGUANATEXCURSOR" val="14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.222"/>
  <p:tag name="ORIGINALWIDTH" val="2965.129"/>
  <p:tag name="LATEXADDIN" val="\documentclass{article}&#10;\usepackage{amsmath}&#10;\pagestyle{empty}&#10;\begin{document}&#10;&#10;$E_{R}(\mathbf{\beta}, \mathbf{\theta}^{t}, \mathbf{\Omega}^{t}) = \min\left(\min_{p\in P^t}\sum_{i}^{J}{ w_i h(\mathbf{x}^{t}_{i} - \mathbf{x}^{t,p}_{det, i}}),\tau_{R} \right)$&#10;&#10;&#10;\end{document}"/>
  <p:tag name="IGUANATEXSIZE" val="20"/>
  <p:tag name="IGUANATEXCURSOR" val="14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4844"/>
  <p:tag name="ORIGINALWIDTH" val="2605.174"/>
  <p:tag name="LATEXADDIN" val="\documentclass{article}&#10;\usepackage{amsmath}&#10;\pagestyle{empty}&#10;\begin{document}&#10;&#10;&#10;\begin{equation}&#10;V_i \in \{0, 1, \ldots, D \}&#10;\end{equation}&#10;&#10;\end{document}"/>
  <p:tag name="IGUANATEXSIZE" val="20"/>
  <p:tag name="IGUANATEXCURSOR" val="124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6.4305"/>
  <p:tag name="ORIGINALWIDTH" val="1541.057"/>
  <p:tag name="LATEXADDIN" val="\documentclass{article}&#10;\usepackage{amsmath}&#10;\pagestyle{empty}&#10;&#10;\newcommand{\norm}[1]{\left\lVert#1\right\rVert} % % Norm&#10;\DeclareMathOperator*{\argmax}{arg\,max} %to get ``argmax''&#10;&#10;&#10;\begin{document}&#10;&#10;\begin{equation*}&#10;t^* = \argmax_{t \in \tilde{\mathcal{T} }} &#10;\frac{ \sum{ \textbf{Q}_{B_k}(l_k) \odot t  } } { \norm{\textbf{Q}_{B_k}(l_k)} \norm{t} }&#10;\label{eq:shape_match}&#10;\end{equation*}&#10;% %&#10;\begin{equation*}&#10;\psi(\textbf{V}_{B_k} = k) = \textbf{Q}_{B_k}(l_k) \odot t^*.&#10;\label{eq:shape_potential}&#10;\end{equation*}&#10;%&#10;&#10;&#10;&#10;\end{document}"/>
  <p:tag name="IGUANATEXSIZE" val="32"/>
  <p:tag name="IGUANATEXCURSOR" val="182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4684"/>
  <p:tag name="ORIGINALWIDTH" val="1556.805"/>
  <p:tag name="LATEXADDIN" val="\documentclass{article}&#10;\usepackage{amsmath}&#10;\pagestyle{empty}&#10;\begin{document}&#10;&#10;\begin{equation*}&#10;\text{Pr}(\mathbf{V} = \mathbf{v}) = \frac{1}{Z} \exp{(-E(\mathbf{v}))}&#10;\end{equation*}&#10;&#10;&#10;\end{document}"/>
  <p:tag name="IGUANATEXSIZE" val="32"/>
  <p:tag name="IGUANATEXCURSOR" val="153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3.4646"/>
  <p:tag name="ORIGINALWIDTH" val="1773.528"/>
  <p:tag name="LATEXADDIN" val="\documentclass{article}&#10;\usepackage{amsmath}&#10;\pagestyle{empty}&#10;\begin{document}&#10;&#10;\begin{equation*}&#10;E(\mathbf{v}) = \sum_i{U(v_i}) + \sum_{i&lt;j}{P(v_i, v_j)}.&#10;\label{eq:crfEnergy}&#10;\end{equation*}&#10;&#10;\end{document}"/>
  <p:tag name="IGUANATEXSIZE" val="32"/>
  <p:tag name="IGUANATEXCURSOR" val="101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711.661"/>
  <p:tag name="LATEXADDIN" val="\documentclass{article}&#10;\usepackage{amsmath}&#10;\pagestyle{empty}&#10;\begin{document}&#10;&#10;$    E(\mathbf{\beta}, \mathbf{\theta}, \mathbf{\Omega}) = E_{R}(\mathbf{\beta}, \mathbf{\theta}, \mathbf{\Omega}) + E_{T}(\mathbf{\beta}, \mathbf{\theta}, \mathbf{\Omega}) + E_{P}(\theta, \beta)&#10;$&#10;&#10;&#10;\end{document}"/>
  <p:tag name="IGUANATEXSIZE" val="24"/>
  <p:tag name="IGUANATEXCURSOR" val="277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339"/>
  <p:tag name="ORIGINALWIDTH" val="410.9487"/>
  <p:tag name="LATEXADDIN" val="\documentclass{article}&#10;\usepackage{amsmath}&#10;\usepackage{amssymb}&#10;&#10;\pagestyle{empty}&#10;\begin{document}&#10;&#10;$\mathbf{\beta} \in \mathbb{R}^{10}$&#10;&#10;&#10;\end{document}"/>
  <p:tag name="IGUANATEXSIZE" val="18"/>
  <p:tag name="IGUANATEXCURSOR" val="45"/>
  <p:tag name="TRANSPARENCY" val="True"/>
  <p:tag name="FILENAME" val=""/>
  <p:tag name="LATEXENGINEID" val="0"/>
  <p:tag name="TEMPFOLDER" val="C:\Users\Anurag\OneDrive - The University of Oxford\Projects\Instances_v2\Poster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Retrospect">
  <a:themeElements>
    <a:clrScheme name="Oxford Blue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482AB"/>
      </a:accent1>
      <a:accent2>
        <a:srgbClr val="002147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4108</Words>
  <Application>Microsoft Office PowerPoint</Application>
  <PresentationFormat>Widescreen</PresentationFormat>
  <Paragraphs>773</Paragraphs>
  <Slides>95</Slides>
  <Notes>95</Notes>
  <HiddenSlides>5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3" baseType="lpstr">
      <vt:lpstr>Arial</vt:lpstr>
      <vt:lpstr>Calibri</vt:lpstr>
      <vt:lpstr>Calibri Light</vt:lpstr>
      <vt:lpstr>Cambria Math</vt:lpstr>
      <vt:lpstr>Consolas</vt:lpstr>
      <vt:lpstr>Open Sans</vt:lpstr>
      <vt:lpstr>Wingdings</vt:lpstr>
      <vt:lpstr>Retrospect</vt:lpstr>
      <vt:lpstr>Scene Understanding with Deep Structured Models</vt:lpstr>
      <vt:lpstr>Scene Understanding</vt:lpstr>
      <vt:lpstr>Scene Understanding</vt:lpstr>
      <vt:lpstr>Why Pixel-level Scene Understanding</vt:lpstr>
      <vt:lpstr>Outline</vt:lpstr>
      <vt:lpstr>Outline</vt:lpstr>
      <vt:lpstr>Outline</vt:lpstr>
      <vt:lpstr>Structured Prediction</vt:lpstr>
      <vt:lpstr>Structured Prediction</vt:lpstr>
      <vt:lpstr>Structured Prediction</vt:lpstr>
      <vt:lpstr>Structured Prediction</vt:lpstr>
      <vt:lpstr>Conditional Random Fields</vt:lpstr>
      <vt:lpstr>The Best Assignment</vt:lpstr>
      <vt:lpstr>Energies</vt:lpstr>
      <vt:lpstr>Energies</vt:lpstr>
      <vt:lpstr>Energies</vt:lpstr>
      <vt:lpstr>Energies</vt:lpstr>
      <vt:lpstr>Inference</vt:lpstr>
      <vt:lpstr>Mean Field Inference</vt:lpstr>
      <vt:lpstr>Higher Order CRFs in Deep Neural Nets</vt:lpstr>
      <vt:lpstr>Higher Order CRFs in Deep Neural Nets</vt:lpstr>
      <vt:lpstr>Higher Order CRFs in Deep Neural Nets</vt:lpstr>
      <vt:lpstr>Results</vt:lpstr>
      <vt:lpstr>Results</vt:lpstr>
      <vt:lpstr>Results</vt:lpstr>
      <vt:lpstr>Results</vt:lpstr>
      <vt:lpstr>Results</vt:lpstr>
      <vt:lpstr>Results</vt:lpstr>
      <vt:lpstr>Results</vt:lpstr>
      <vt:lpstr>Error Analysis</vt:lpstr>
      <vt:lpstr>Error Analysis</vt:lpstr>
      <vt:lpstr>Error Analysis</vt:lpstr>
      <vt:lpstr>Error Analysis</vt:lpstr>
      <vt:lpstr>Outline</vt:lpstr>
      <vt:lpstr>From Semantic to Instance Segmentation</vt:lpstr>
      <vt:lpstr>Detection based approaches</vt:lpstr>
      <vt:lpstr>Detection based approaches</vt:lpstr>
      <vt:lpstr>Detection based approaches</vt:lpstr>
      <vt:lpstr>Approach</vt:lpstr>
      <vt:lpstr>Sounds like Panoptic Segmentation?</vt:lpstr>
      <vt:lpstr>Overview</vt:lpstr>
      <vt:lpstr>Approach </vt:lpstr>
      <vt:lpstr>Approach</vt:lpstr>
      <vt:lpstr>Box Term</vt:lpstr>
      <vt:lpstr>Box Term</vt:lpstr>
      <vt:lpstr>Global Term</vt:lpstr>
      <vt:lpstr>Global Term</vt:lpstr>
      <vt:lpstr>Shape Term</vt:lpstr>
      <vt:lpstr>Shape Term</vt:lpstr>
      <vt:lpstr>Inference of CRF</vt:lpstr>
      <vt:lpstr>Extension</vt:lpstr>
      <vt:lpstr>Loss Function</vt:lpstr>
      <vt:lpstr>Results - VOC</vt:lpstr>
      <vt:lpstr>Results - VOC</vt:lpstr>
      <vt:lpstr>Results - Cityscapes</vt:lpstr>
      <vt:lpstr>Results - Cityscapes</vt:lpstr>
      <vt:lpstr>Comparison to FCIS</vt:lpstr>
      <vt:lpstr>Outline</vt:lpstr>
      <vt:lpstr>Weaker Supervision</vt:lpstr>
      <vt:lpstr>Approach</vt:lpstr>
      <vt:lpstr>Initialisation from Bounding Boxes</vt:lpstr>
      <vt:lpstr>Initialisation from Image-level Tags</vt:lpstr>
      <vt:lpstr>Iterative training</vt:lpstr>
      <vt:lpstr>Iterative training</vt:lpstr>
      <vt:lpstr>Results - Cityscapes</vt:lpstr>
      <vt:lpstr>Results – Pascal VOC</vt:lpstr>
      <vt:lpstr>Results – Pascal VOC</vt:lpstr>
      <vt:lpstr>Results – Semi-Supervised</vt:lpstr>
      <vt:lpstr>Results – Semi-Supervised</vt:lpstr>
      <vt:lpstr>Results – Semi-Supervised</vt:lpstr>
      <vt:lpstr>Outline</vt:lpstr>
      <vt:lpstr>Introduction</vt:lpstr>
      <vt:lpstr>Generalising to the real-world</vt:lpstr>
      <vt:lpstr>Temporal Consistency</vt:lpstr>
      <vt:lpstr>Our approach</vt:lpstr>
      <vt:lpstr>Bundle Adjustment</vt:lpstr>
      <vt:lpstr>Bundle Adjustment</vt:lpstr>
      <vt:lpstr>Bundle Adjustment</vt:lpstr>
      <vt:lpstr>Reprojection Error</vt:lpstr>
      <vt:lpstr>Temporal Error</vt:lpstr>
      <vt:lpstr>3D Prior</vt:lpstr>
      <vt:lpstr>3D Prior</vt:lpstr>
      <vt:lpstr>Bundle Adjustment</vt:lpstr>
      <vt:lpstr>Scaling up to Kinetics</vt:lpstr>
      <vt:lpstr>Scaling up to Kinetics</vt:lpstr>
      <vt:lpstr>Exploiting temporal consistency</vt:lpstr>
      <vt:lpstr>Exploiting temporal consistency</vt:lpstr>
      <vt:lpstr>Ablation study on Human 3.6M</vt:lpstr>
      <vt:lpstr>Comparison on Human 3.6M</vt:lpstr>
      <vt:lpstr>Scaling up to Kinetics</vt:lpstr>
      <vt:lpstr>Scaling up to Kinetics</vt:lpstr>
      <vt:lpstr>Effect of our new dataset</vt:lpstr>
      <vt:lpstr>Conclusion</vt:lpstr>
      <vt:lpstr>Collaborators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2020-01-28T19:42:56Z</dcterms:modified>
</cp:coreProperties>
</file>