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84" r:id="rId1"/>
  </p:sldMasterIdLst>
  <p:notesMasterIdLst>
    <p:notesMasterId r:id="rId27"/>
  </p:notesMasterIdLst>
  <p:sldIdLst>
    <p:sldId id="374" r:id="rId2"/>
    <p:sldId id="649" r:id="rId3"/>
    <p:sldId id="651" r:id="rId4"/>
    <p:sldId id="653" r:id="rId5"/>
    <p:sldId id="654" r:id="rId6"/>
    <p:sldId id="660" r:id="rId7"/>
    <p:sldId id="658" r:id="rId8"/>
    <p:sldId id="659" r:id="rId9"/>
    <p:sldId id="661" r:id="rId10"/>
    <p:sldId id="662" r:id="rId11"/>
    <p:sldId id="663" r:id="rId12"/>
    <p:sldId id="664" r:id="rId13"/>
    <p:sldId id="657" r:id="rId14"/>
    <p:sldId id="665" r:id="rId15"/>
    <p:sldId id="666" r:id="rId16"/>
    <p:sldId id="650" r:id="rId17"/>
    <p:sldId id="667" r:id="rId18"/>
    <p:sldId id="668" r:id="rId19"/>
    <p:sldId id="669" r:id="rId20"/>
    <p:sldId id="670" r:id="rId21"/>
    <p:sldId id="671" r:id="rId22"/>
    <p:sldId id="672" r:id="rId23"/>
    <p:sldId id="621" r:id="rId24"/>
    <p:sldId id="674" r:id="rId25"/>
    <p:sldId id="675" r:id="rId26"/>
  </p:sldIdLst>
  <p:sldSz cx="12192000" cy="6858000"/>
  <p:notesSz cx="7102475" cy="102330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ABC6"/>
    <a:srgbClr val="7F7F7F"/>
    <a:srgbClr val="E4B1B0"/>
    <a:srgbClr val="7182B8"/>
    <a:srgbClr val="FFCCCC"/>
    <a:srgbClr val="FF9999"/>
    <a:srgbClr val="6699FF"/>
    <a:srgbClr val="1033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DE8863-3C55-4174-903B-69354DF07F18}" v="4" dt="2020-02-08T17:54:51.7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5" autoAdjust="0"/>
    <p:restoredTop sz="74971" autoAdjust="0"/>
  </p:normalViewPr>
  <p:slideViewPr>
    <p:cSldViewPr snapToGrid="0">
      <p:cViewPr varScale="1">
        <p:scale>
          <a:sx n="122" d="100"/>
          <a:sy n="122" d="100"/>
        </p:scale>
        <p:origin x="1428" y="90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429"/>
          </a:xfrm>
          <a:prstGeom prst="rect">
            <a:avLst/>
          </a:prstGeom>
        </p:spPr>
        <p:txBody>
          <a:bodyPr vert="horz" lIns="94323" tIns="47162" rIns="94323" bIns="47162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429"/>
          </a:xfrm>
          <a:prstGeom prst="rect">
            <a:avLst/>
          </a:prstGeom>
        </p:spPr>
        <p:txBody>
          <a:bodyPr vert="horz" lIns="94323" tIns="47162" rIns="94323" bIns="47162" rtlCol="0"/>
          <a:lstStyle>
            <a:lvl1pPr algn="r">
              <a:defRPr sz="1200"/>
            </a:lvl1pPr>
          </a:lstStyle>
          <a:p>
            <a:fld id="{CB4CBEB1-79A2-4DC8-ACD5-3B316E9FB9FE}" type="datetimeFigureOut">
              <a:rPr lang="en-ZA" smtClean="0"/>
              <a:t>2020/02/08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323" tIns="47162" rIns="94323" bIns="47162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924644"/>
            <a:ext cx="5681980" cy="4029254"/>
          </a:xfrm>
          <a:prstGeom prst="rect">
            <a:avLst/>
          </a:prstGeom>
        </p:spPr>
        <p:txBody>
          <a:bodyPr vert="horz" lIns="94323" tIns="47162" rIns="94323" bIns="471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19600"/>
            <a:ext cx="3077739" cy="513428"/>
          </a:xfrm>
          <a:prstGeom prst="rect">
            <a:avLst/>
          </a:prstGeom>
        </p:spPr>
        <p:txBody>
          <a:bodyPr vert="horz" lIns="94323" tIns="47162" rIns="94323" bIns="47162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9719600"/>
            <a:ext cx="3077739" cy="513428"/>
          </a:xfrm>
          <a:prstGeom prst="rect">
            <a:avLst/>
          </a:prstGeom>
        </p:spPr>
        <p:txBody>
          <a:bodyPr vert="horz" lIns="94323" tIns="47162" rIns="94323" bIns="47162" rtlCol="0" anchor="b"/>
          <a:lstStyle>
            <a:lvl1pPr algn="r">
              <a:defRPr sz="1200"/>
            </a:lvl1pPr>
          </a:lstStyle>
          <a:p>
            <a:fld id="{E8E29B85-9B6E-4972-8219-386EB6CF3BB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08808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E29B85-9B6E-4972-8219-386EB6CF3BB3}" type="slidenum">
              <a:rPr kumimoji="0" lang="en-Z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98767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84570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94939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16390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911750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68357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624425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228789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17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290716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017662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272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737448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460315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21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793956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22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255604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23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948075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24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41757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96571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82871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64834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86814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95849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214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50205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E26DC-81FC-4BE2-9FB0-F689675F4083}" type="datetime1">
              <a:rPr lang="en-ZA" smtClean="0"/>
              <a:t>2020/02/08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‹#›</a:t>
            </a:fld>
            <a:endParaRPr lang="en-Z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6612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6D7E3-A026-4F32-AD6D-7CFFCE912C1A}" type="datetime1">
              <a:rPr lang="en-ZA" smtClean="0"/>
              <a:t>2020/02/08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6869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19300-14E2-4C03-B56D-0491493FE516}" type="datetime1">
              <a:rPr lang="en-ZA" smtClean="0"/>
              <a:t>2020/02/08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43837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560A3-32A6-4FDC-A3C6-813A769ECE4B}" type="datetime1">
              <a:rPr lang="en-ZA" smtClean="0"/>
              <a:t>2020/02/08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7648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D92C-2BD0-4359-BE01-1B1724CE2B2C}" type="datetime1">
              <a:rPr lang="en-ZA" smtClean="0"/>
              <a:t>2020/02/08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‹#›</a:t>
            </a:fld>
            <a:endParaRPr lang="en-Z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426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6051-6658-46D2-9D36-53D4BB26F4E0}" type="datetime1">
              <a:rPr lang="en-ZA" smtClean="0"/>
              <a:t>2020/02/08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49604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702DF-1DBC-44F9-A652-74E5FFAF40A3}" type="datetime1">
              <a:rPr lang="en-ZA" smtClean="0"/>
              <a:t>2020/02/08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1171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99E6A-E27F-4F3C-95CA-1E9299D7AB40}" type="datetime1">
              <a:rPr lang="en-ZA" smtClean="0"/>
              <a:t>2020/02/08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39554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8116A-C7FF-4C5C-9054-2A6488D1E19F}" type="datetime1">
              <a:rPr lang="en-ZA" smtClean="0"/>
              <a:t>2020/02/08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8145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CB99E40-B283-4ADD-B118-D489BC822459}" type="datetime1">
              <a:rPr lang="en-ZA" smtClean="0"/>
              <a:t>2020/02/08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88EA90-0C7F-461C-A261-5F2AFA866A1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24143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74695-003E-4683-BDD7-2EF8718E7972}" type="datetime1">
              <a:rPr lang="en-ZA" smtClean="0"/>
              <a:t>2020/02/08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64231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E8B2833-B57C-4935-8435-B500656E4A33}" type="datetime1">
              <a:rPr lang="en-ZA" smtClean="0"/>
              <a:t>2020/02/08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E88EA90-0C7F-461C-A261-5F2AFA866A12}" type="slidenum">
              <a:rPr lang="en-ZA" smtClean="0"/>
              <a:t>‹#›</a:t>
            </a:fld>
            <a:endParaRPr lang="en-ZA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390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3.xml"/><Relationship Id="rId7" Type="http://schemas.openxmlformats.org/officeDocument/2006/relationships/image" Target="../media/image17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tags" Target="../tags/tag14.xml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26.png"/><Relationship Id="rId5" Type="http://schemas.openxmlformats.org/officeDocument/2006/relationships/image" Target="../media/image6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hyperlink" Target="https://github.com/deepmind/Temporal-3D-Pose-Kinetics" TargetMode="External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deepmind/Temporal-3D-Pose-Kinetics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4.xml"/><Relationship Id="rId7" Type="http://schemas.openxmlformats.org/officeDocument/2006/relationships/image" Target="../media/image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7.xml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14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3.png"/><Relationship Id="rId5" Type="http://schemas.openxmlformats.org/officeDocument/2006/relationships/tags" Target="../tags/tag9.xml"/><Relationship Id="rId10" Type="http://schemas.openxmlformats.org/officeDocument/2006/relationships/image" Target="../media/image12.png"/><Relationship Id="rId4" Type="http://schemas.openxmlformats.org/officeDocument/2006/relationships/tags" Target="../tags/tag8.xml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57253" y="1055393"/>
            <a:ext cx="10877494" cy="3663368"/>
          </a:xfrm>
        </p:spPr>
        <p:txBody>
          <a:bodyPr anchor="ctr">
            <a:normAutofit/>
          </a:bodyPr>
          <a:lstStyle/>
          <a:p>
            <a:pPr algn="ctr"/>
            <a:r>
              <a:rPr lang="en-US" sz="6000" dirty="0"/>
              <a:t>Exploiting Temporal Context for 3D Pose Estimation in the Wild</a:t>
            </a:r>
            <a:endParaRPr lang="en-GB" sz="6000" dirty="0"/>
          </a:p>
        </p:txBody>
      </p:sp>
      <p:sp>
        <p:nvSpPr>
          <p:cNvPr id="7" name="Text Placeholder 6"/>
          <p:cNvSpPr>
            <a:spLocks noGrp="1"/>
          </p:cNvSpPr>
          <p:nvPr>
            <p:ph type="subTitle" idx="1"/>
          </p:nvPr>
        </p:nvSpPr>
        <p:spPr>
          <a:xfrm>
            <a:off x="657253" y="3866892"/>
            <a:ext cx="10828420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cap="none" dirty="0"/>
              <a:t>Anurag Arnab</a:t>
            </a:r>
          </a:p>
          <a:p>
            <a:endParaRPr lang="en-GB" sz="2800" dirty="0"/>
          </a:p>
        </p:txBody>
      </p:sp>
      <p:pic>
        <p:nvPicPr>
          <p:cNvPr id="6" name="Shape 41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9355" y="4802106"/>
            <a:ext cx="2384216" cy="73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pPr/>
              <a:t>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76908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61750-CC82-487A-A5CF-EBC712BC3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Temporal Error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13EE3-FF1D-40EE-B962-D4156591F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Encourage smooth motion of predicted: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3D joints,    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2D joint projection,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camera parameters,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AC8FD-28DA-4A98-BC38-5B4007651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10</a:t>
            </a:fld>
            <a:endParaRPr lang="en-Z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5672CF-7B50-4783-BF24-8899168F620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953" y="2241123"/>
            <a:ext cx="204190" cy="173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1003C6-89B2-4CC3-8318-9873782281B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49" y="2615029"/>
            <a:ext cx="144762" cy="1112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900252-AE2F-45D1-834A-E38D18C1425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236" y="2873200"/>
            <a:ext cx="185905" cy="1767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044D15-8764-4F8F-B9BA-13A3BF76450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670" y="3394210"/>
            <a:ext cx="8167619" cy="73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53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7FD04-20F4-46FC-8886-4B3087C35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3D Prior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A8858-1690-4F19-AFC3-5F828ABDE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Many 3D poses (some not humanly possible) that project correctly onto 2D and temporally smooth.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One term encourages solution to stay close to the initialisation, the other the commonly used GMM pose prior [1].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DC6FC-2AFF-4F23-8EAA-05BBD077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11</a:t>
            </a:fld>
            <a:endParaRPr lang="en-Z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9FCD1F-403F-4092-95E3-DAC706C3960D}"/>
              </a:ext>
            </a:extLst>
          </p:cNvPr>
          <p:cNvSpPr/>
          <p:nvPr/>
        </p:nvSpPr>
        <p:spPr>
          <a:xfrm>
            <a:off x="30479" y="6459785"/>
            <a:ext cx="96564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[1] </a:t>
            </a:r>
            <a:r>
              <a:rPr lang="en-GB" dirty="0">
                <a:solidFill>
                  <a:schemeClr val="bg1"/>
                </a:solidFill>
              </a:rPr>
              <a:t>Bogo </a:t>
            </a:r>
            <a:r>
              <a:rPr lang="en-GB" i="1" dirty="0">
                <a:solidFill>
                  <a:schemeClr val="bg1"/>
                </a:solidFill>
              </a:rPr>
              <a:t>et al</a:t>
            </a:r>
            <a:r>
              <a:rPr lang="en-US" i="1" dirty="0">
                <a:solidFill>
                  <a:schemeClr val="bg1"/>
                </a:solidFill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 Keep it SMPL … </a:t>
            </a:r>
            <a:r>
              <a:rPr lang="en-US" i="1" dirty="0">
                <a:solidFill>
                  <a:schemeClr val="bg1"/>
                </a:solidFill>
              </a:rPr>
              <a:t>ECCV</a:t>
            </a:r>
            <a:r>
              <a:rPr lang="en-US" dirty="0">
                <a:solidFill>
                  <a:schemeClr val="bg1"/>
                </a:solidFill>
              </a:rPr>
              <a:t> 2016.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D71A06-8548-4B56-B5A5-319C175C5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79" y="4243406"/>
            <a:ext cx="2159117" cy="1625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87AB11-11F1-42CA-AAAD-F847F58E6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573" y="4234939"/>
            <a:ext cx="2170363" cy="16341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322C90-1A96-4ABE-9C55-E1679EA83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16" y="4243405"/>
            <a:ext cx="2176854" cy="16491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4EE9DD-6CC8-443D-86B0-46F87E15A1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98" y="4232672"/>
            <a:ext cx="2232041" cy="169093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BC88008-F930-4701-95A7-FAB49EEB975B}"/>
              </a:ext>
            </a:extLst>
          </p:cNvPr>
          <p:cNvSpPr txBox="1"/>
          <p:nvPr/>
        </p:nvSpPr>
        <p:spPr>
          <a:xfrm>
            <a:off x="1097279" y="3863340"/>
            <a:ext cx="4556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No prior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B6BA58-57CD-41A3-A18C-9A97102F68C8}"/>
              </a:ext>
            </a:extLst>
          </p:cNvPr>
          <p:cNvSpPr txBox="1"/>
          <p:nvPr/>
        </p:nvSpPr>
        <p:spPr>
          <a:xfrm>
            <a:off x="6228116" y="3865606"/>
            <a:ext cx="4512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Prior</a:t>
            </a:r>
          </a:p>
        </p:txBody>
      </p:sp>
    </p:spTree>
    <p:extLst>
      <p:ext uri="{BB962C8B-B14F-4D97-AF65-F5344CB8AC3E}">
        <p14:creationId xmlns:p14="http://schemas.microsoft.com/office/powerpoint/2010/main" val="3074563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7FD04-20F4-46FC-8886-4B3087C35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3D Prior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A8858-1690-4F19-AFC3-5F828ABDE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Many 3D poses (some not humanly possible) that project correctly onto 2D and temporally smooth.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One term encourages solution to stay close to the initialisation, the other the commonly used GMM pose prior [1].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DC6FC-2AFF-4F23-8EAA-05BBD077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12</a:t>
            </a:fld>
            <a:endParaRPr lang="en-Z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9FCD1F-403F-4092-95E3-DAC706C3960D}"/>
              </a:ext>
            </a:extLst>
          </p:cNvPr>
          <p:cNvSpPr/>
          <p:nvPr/>
        </p:nvSpPr>
        <p:spPr>
          <a:xfrm>
            <a:off x="30479" y="6459785"/>
            <a:ext cx="96564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[1] </a:t>
            </a:r>
            <a:r>
              <a:rPr lang="en-GB" dirty="0">
                <a:solidFill>
                  <a:schemeClr val="bg1"/>
                </a:solidFill>
              </a:rPr>
              <a:t>Bogo </a:t>
            </a:r>
            <a:r>
              <a:rPr lang="en-GB" i="1" dirty="0">
                <a:solidFill>
                  <a:schemeClr val="bg1"/>
                </a:solidFill>
              </a:rPr>
              <a:t>et al</a:t>
            </a:r>
            <a:r>
              <a:rPr lang="en-US" i="1" dirty="0">
                <a:solidFill>
                  <a:schemeClr val="bg1"/>
                </a:solidFill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 Keep it SMPL … </a:t>
            </a:r>
            <a:r>
              <a:rPr lang="en-US" i="1" dirty="0">
                <a:solidFill>
                  <a:schemeClr val="bg1"/>
                </a:solidFill>
              </a:rPr>
              <a:t>ECCV</a:t>
            </a:r>
            <a:r>
              <a:rPr lang="en-US" dirty="0">
                <a:solidFill>
                  <a:schemeClr val="bg1"/>
                </a:solidFill>
              </a:rPr>
              <a:t> 2016.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B3BA89-767E-4C9B-9E4C-D877EA6BFD7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143" y="3301999"/>
            <a:ext cx="4653714" cy="248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28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E6E4D-5314-4A5A-82E2-8EC44A43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Bundle Adjustment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39B22F-C3F2-4DBA-A50D-51CDCA92515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/>
                  <a:t> Objective function consists of reprojection, temporal and prior terms</a:t>
                </a:r>
              </a:p>
              <a:p>
                <a:pPr marL="0" indent="0">
                  <a:buNone/>
                </a:pPr>
                <a:br>
                  <a:rPr lang="en-GB" dirty="0"/>
                </a:br>
                <a:endParaRPr lang="en-GB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/>
                  <a:t> Use the per-frame results of HMR [1] to initialise.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/>
                  <a:t> Optimise with L-BFGS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GB" dirty="0"/>
                  <a:t>Only optimising SMPL- and camera-parameters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10+75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GB" dirty="0"/>
                  <a:t> parameters where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GB" dirty="0"/>
                  <a:t> is the </a:t>
                </a:r>
                <a:br>
                  <a:rPr lang="en-GB" dirty="0"/>
                </a:br>
                <a:r>
                  <a:rPr lang="en-GB" dirty="0"/>
                  <a:t>number of frames in the video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39B22F-C3F2-4DBA-A50D-51CDCA9251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455" t="-1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0A396-AAEC-491B-9497-41B301406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13</a:t>
            </a:fld>
            <a:endParaRPr lang="en-ZA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64C544-D636-405D-ACEA-E48998DDBE8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943" y="2463518"/>
            <a:ext cx="6612114" cy="3017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B9C4E1-61A2-48D9-85DF-18DCDF50D319}"/>
              </a:ext>
            </a:extLst>
          </p:cNvPr>
          <p:cNvSpPr txBox="1"/>
          <p:nvPr/>
        </p:nvSpPr>
        <p:spPr>
          <a:xfrm>
            <a:off x="121024" y="6439240"/>
            <a:ext cx="1090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[1] </a:t>
            </a:r>
            <a:r>
              <a:rPr lang="en-GB" dirty="0">
                <a:solidFill>
                  <a:schemeClr val="bg1"/>
                </a:solidFill>
              </a:rPr>
              <a:t>Kanazawa </a:t>
            </a:r>
            <a:r>
              <a:rPr lang="en-GB" i="1" dirty="0">
                <a:solidFill>
                  <a:schemeClr val="bg1"/>
                </a:solidFill>
              </a:rPr>
              <a:t>et al</a:t>
            </a:r>
            <a:r>
              <a:rPr lang="en-US" i="1" dirty="0">
                <a:solidFill>
                  <a:schemeClr val="bg1"/>
                </a:solidFill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  End-to-end recovery of human shape and pose. CVPR 2018.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098" name="Picture 2" descr="https://akanazawa.github.io/hmr/resources/images/overview.png">
            <a:extLst>
              <a:ext uri="{FF2B5EF4-FFF2-40B4-BE49-F238E27FC236}">
                <a16:creationId xmlns:a16="http://schemas.microsoft.com/office/drawing/2014/main" id="{1223322B-2B06-401D-B60D-38F4BF755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41396"/>
            <a:ext cx="5506087" cy="199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229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E3578-B96E-4D74-B07E-6B420E5D8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Scaling up to Kinetics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28993-DD25-477B-93C8-A1BB62A08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Data very noisy.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Initialisation from HMR and 2D pose detector often incorrect.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Also need to deal with multiple people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Tracking person-of-interest not robust to detection failures.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Modify reprojection loss instead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E6953-A1CF-4D00-AD3F-97B28AFA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14</a:t>
            </a:fld>
            <a:endParaRPr lang="en-Z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CC4D85-4D36-4C66-933B-FC475CC6DF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908" y="4074415"/>
            <a:ext cx="6025143" cy="455619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32DEBACF-AD92-4EEE-8629-CB5527AB3F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6813" y="1821009"/>
            <a:ext cx="2707289" cy="200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06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E3578-B96E-4D74-B07E-6B420E5D8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Scaling up to Kinetics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28993-DD25-477B-93C8-A1BB62A08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Data very noisy.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Initialisation from HMR and 2D pose detector often incorrect.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Also need to deal with multiple people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Modify reprojection loss instead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endParaRPr lang="en-GB" dirty="0"/>
          </a:p>
          <a:p>
            <a:pPr lvl="1">
              <a:buFont typeface="Wingdings" panose="05000000000000000000" pitchFamily="2" charset="2"/>
              <a:buChar char="§"/>
            </a:pPr>
            <a:endParaRPr lang="en-GB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 “Inner min” means the loss is with respect to the best matching 2D pose estimate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 “Outer min” means that if our estimate is too far from 2D pose, we consider it an outlier and pay a constant penalty.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E6953-A1CF-4D00-AD3F-97B28AFA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15</a:t>
            </a:fld>
            <a:endParaRPr lang="en-Z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CC4D85-4D36-4C66-933B-FC475CC6DF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908" y="3857857"/>
            <a:ext cx="6025143" cy="455619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C02159E-3BD0-472D-B91A-EC55659BA3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6813" y="1821009"/>
            <a:ext cx="2707289" cy="200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95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9B69C-38D7-4840-BE12-0B045E5CC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Exploiting temporal consistency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B9BD614-52CB-4E73-980D-ECE6D3254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95" y="1902707"/>
            <a:ext cx="9411285" cy="40227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E8DF0-5E11-4FFD-99EE-F983BCA16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16</a:t>
            </a:fld>
            <a:endParaRPr lang="en-Z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5CF70A-D78D-4C15-8151-4F5199214D4F}"/>
              </a:ext>
            </a:extLst>
          </p:cNvPr>
          <p:cNvSpPr txBox="1"/>
          <p:nvPr/>
        </p:nvSpPr>
        <p:spPr>
          <a:xfrm>
            <a:off x="480039" y="2410216"/>
            <a:ext cx="1264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Input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9D3140-8D5C-42D1-B1F5-C59A1343E8B0}"/>
              </a:ext>
            </a:extLst>
          </p:cNvPr>
          <p:cNvSpPr txBox="1"/>
          <p:nvPr/>
        </p:nvSpPr>
        <p:spPr>
          <a:xfrm>
            <a:off x="480039" y="3313908"/>
            <a:ext cx="12643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State-of-art HMR model [1]</a:t>
            </a:r>
          </a:p>
          <a:p>
            <a:r>
              <a:rPr lang="en-GB" dirty="0"/>
              <a:t>(per-frame)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4F9C40-ECAB-4B1E-99AF-1655CBD59B09}"/>
              </a:ext>
            </a:extLst>
          </p:cNvPr>
          <p:cNvSpPr txBox="1"/>
          <p:nvPr/>
        </p:nvSpPr>
        <p:spPr>
          <a:xfrm>
            <a:off x="480039" y="5048590"/>
            <a:ext cx="1264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Bundle adjustment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247389-D0BA-477E-AAB4-9DC0E8E2C28A}"/>
              </a:ext>
            </a:extLst>
          </p:cNvPr>
          <p:cNvSpPr txBox="1"/>
          <p:nvPr/>
        </p:nvSpPr>
        <p:spPr>
          <a:xfrm>
            <a:off x="121024" y="6415176"/>
            <a:ext cx="1090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[1] </a:t>
            </a:r>
            <a:r>
              <a:rPr lang="en-GB" dirty="0">
                <a:solidFill>
                  <a:schemeClr val="bg1"/>
                </a:solidFill>
              </a:rPr>
              <a:t>Kanazawa </a:t>
            </a:r>
            <a:r>
              <a:rPr lang="en-GB" i="1" dirty="0">
                <a:solidFill>
                  <a:schemeClr val="bg1"/>
                </a:solidFill>
              </a:rPr>
              <a:t>et al</a:t>
            </a:r>
            <a:r>
              <a:rPr lang="en-US" i="1" dirty="0">
                <a:solidFill>
                  <a:schemeClr val="bg1"/>
                </a:solidFill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  End-to-end recovery of human shape and pose. CVPR 2018.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801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9B69C-38D7-4840-BE12-0B045E5CC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Exploiting temporal consistency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E8DF0-5E11-4FFD-99EE-F983BCA16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17</a:t>
            </a:fld>
            <a:endParaRPr lang="en-Z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247389-D0BA-477E-AAB4-9DC0E8E2C28A}"/>
              </a:ext>
            </a:extLst>
          </p:cNvPr>
          <p:cNvSpPr txBox="1"/>
          <p:nvPr/>
        </p:nvSpPr>
        <p:spPr>
          <a:xfrm>
            <a:off x="121024" y="6415176"/>
            <a:ext cx="1090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[1] </a:t>
            </a:r>
            <a:r>
              <a:rPr lang="en-GB" dirty="0">
                <a:solidFill>
                  <a:schemeClr val="bg1"/>
                </a:solidFill>
              </a:rPr>
              <a:t>Kanazawa </a:t>
            </a:r>
            <a:r>
              <a:rPr lang="en-GB" i="1" dirty="0">
                <a:solidFill>
                  <a:schemeClr val="bg1"/>
                </a:solidFill>
              </a:rPr>
              <a:t>et al</a:t>
            </a:r>
            <a:r>
              <a:rPr lang="en-US" i="1" dirty="0">
                <a:solidFill>
                  <a:schemeClr val="bg1"/>
                </a:solidFill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  End-to-end recovery of human shape and pose. CVPR 2018.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1209abb884cfff30_22_32_win">
            <a:hlinkClick r:id="" action="ppaction://media"/>
            <a:extLst>
              <a:ext uri="{FF2B5EF4-FFF2-40B4-BE49-F238E27FC236}">
                <a16:creationId xmlns:a16="http://schemas.microsoft.com/office/drawing/2014/main" id="{32A886D7-E2BC-4736-B2B5-DC7F8DE94FD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342" t="6438" r="890" b="10244"/>
          <a:stretch/>
        </p:blipFill>
        <p:spPr>
          <a:xfrm>
            <a:off x="1066800" y="2053363"/>
            <a:ext cx="10058400" cy="346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6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215D0-0D4E-447D-B713-DC3F53AA4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Ablation study on Human 3.6M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F61AB-7706-43E7-8E0B-628B46ABB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10115203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Mocap dataset, has metric 3D ground truth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Allows us to set hyperparameters.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Each term in objective improves result.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Ground truth keypoints provide substantial benefits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Occluded keypoints help a lot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F3210-F85F-48CC-82C6-AB27265E6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18</a:t>
            </a:fld>
            <a:endParaRPr lang="en-Z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7A49D2-1690-4989-9E8C-16580B05BB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7"/>
          <a:stretch/>
        </p:blipFill>
        <p:spPr>
          <a:xfrm>
            <a:off x="4657778" y="3669631"/>
            <a:ext cx="6554704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77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22C02-68CC-4F74-90A4-A39CE8AA7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Comparison on Human 3.6M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564BE-5D53-4E22-993E-5DD6C3B0B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Compare to other methods using the SMPL model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Our whole-video approach also achieves state-of-the-art performance on Human 3.6M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97EAF-8E14-48E4-ABB1-9135F1635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19</a:t>
            </a:fld>
            <a:endParaRPr lang="en-Z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3EAA08-4CC4-4540-81DE-90D264786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602" y="3167942"/>
            <a:ext cx="5160796" cy="238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76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9B69C-38D7-4840-BE12-0B045E5CC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685DA-E3FB-4C76-8E4D-9CB487A58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Monocular 3D human pose estimation is an inherently ill-posed problem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Metric ground-truth for real-world data is prohibitively difficult to collect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Common datasets are from motion capture in controlled labs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Models trained on these datasets generalise poorly to “in the wild”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E8DF0-5E11-4FFD-99EE-F983BCA16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2</a:t>
            </a:fld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B9CEE2-0C0D-4AA6-AF89-1D62790FE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4075831"/>
            <a:ext cx="3799573" cy="1548138"/>
          </a:xfrm>
          <a:prstGeom prst="rect">
            <a:avLst/>
          </a:prstGeom>
        </p:spPr>
      </p:pic>
      <p:pic>
        <p:nvPicPr>
          <p:cNvPr id="7" name="Picture 6" descr="A picture containing transport&#10;&#10;Description automatically generated">
            <a:extLst>
              <a:ext uri="{FF2B5EF4-FFF2-40B4-BE49-F238E27FC236}">
                <a16:creationId xmlns:a16="http://schemas.microsoft.com/office/drawing/2014/main" id="{4FAC2652-6C13-42CA-9370-A095B5284D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0640" y="4075831"/>
            <a:ext cx="2454778" cy="1548138"/>
          </a:xfrm>
          <a:prstGeom prst="rect">
            <a:avLst/>
          </a:prstGeom>
        </p:spPr>
      </p:pic>
      <p:pic>
        <p:nvPicPr>
          <p:cNvPr id="9" name="Picture 8" descr="A picture containing sky, outdoor, road, tree&#10;&#10;Description automatically generated">
            <a:extLst>
              <a:ext uri="{FF2B5EF4-FFF2-40B4-BE49-F238E27FC236}">
                <a16:creationId xmlns:a16="http://schemas.microsoft.com/office/drawing/2014/main" id="{D73EC82D-B365-4C9B-AB5C-3421D6D904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8248" y="4075831"/>
            <a:ext cx="2444235" cy="15481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862531-4E6E-4A2B-AB7D-032811407644}"/>
              </a:ext>
            </a:extLst>
          </p:cNvPr>
          <p:cNvSpPr txBox="1"/>
          <p:nvPr/>
        </p:nvSpPr>
        <p:spPr>
          <a:xfrm>
            <a:off x="1097280" y="5623969"/>
            <a:ext cx="3811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Human 3.6M (mocap dataset)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E1BA3C-BDDE-44E7-B7CA-ED04F9CC7F19}"/>
              </a:ext>
            </a:extLst>
          </p:cNvPr>
          <p:cNvSpPr txBox="1"/>
          <p:nvPr/>
        </p:nvSpPr>
        <p:spPr>
          <a:xfrm>
            <a:off x="6170639" y="5629763"/>
            <a:ext cx="5041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“In-the-wild” data</a:t>
            </a:r>
          </a:p>
        </p:txBody>
      </p:sp>
    </p:spTree>
    <p:extLst>
      <p:ext uri="{BB962C8B-B14F-4D97-AF65-F5344CB8AC3E}">
        <p14:creationId xmlns:p14="http://schemas.microsoft.com/office/powerpoint/2010/main" val="787018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C8F2F-EF91-4FA2-BAA3-E6EA8A7B8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Scaling up to Kinetics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D2331-CED0-4772-AB43-E1AFB2B02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10115203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Run our method on 106 589 YouTube videos in the Kinetics dataset.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Thresholding the normalised loss, we obtain 16 720 videos containing 4.1 million frames.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We keep the frames where our 2D projections match that of our 2D keypoint detector.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Final dataset is 3.4 million frames.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Available to public: </a:t>
            </a:r>
            <a:r>
              <a:rPr lang="en-GB" dirty="0">
                <a:solidFill>
                  <a:srgbClr val="7182B8"/>
                </a:solidFill>
                <a:latin typeface="Consolas" panose="020B0609020204030204" pitchFamily="49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https://github.com/deepmind/Temporal-3D-Pose-Kinetics</a:t>
            </a:r>
            <a:endParaRPr lang="en-GB" dirty="0">
              <a:solidFill>
                <a:srgbClr val="7182B8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C44BC-9A48-430E-A940-D736E89D1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20</a:t>
            </a:fld>
            <a:endParaRPr lang="en-ZA"/>
          </a:p>
        </p:txBody>
      </p:sp>
      <p:pic>
        <p:nvPicPr>
          <p:cNvPr id="7" name="b4fb56bda8890714_186_196_win">
            <a:hlinkClick r:id="" action="ppaction://media"/>
            <a:extLst>
              <a:ext uri="{FF2B5EF4-FFF2-40B4-BE49-F238E27FC236}">
                <a16:creationId xmlns:a16="http://schemas.microsoft.com/office/drawing/2014/main" id="{AABD5CCB-28D4-4287-9431-227B124031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33158" b="36491"/>
          <a:stretch/>
        </p:blipFill>
        <p:spPr>
          <a:xfrm>
            <a:off x="3202405" y="4218480"/>
            <a:ext cx="8845095" cy="17897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334B9C-799D-416E-A1C5-6D3375A0AB56}"/>
              </a:ext>
            </a:extLst>
          </p:cNvPr>
          <p:cNvSpPr txBox="1"/>
          <p:nvPr/>
        </p:nvSpPr>
        <p:spPr>
          <a:xfrm>
            <a:off x="979518" y="5292311"/>
            <a:ext cx="2561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Example of video automatically filtered out</a:t>
            </a:r>
          </a:p>
        </p:txBody>
      </p:sp>
    </p:spTree>
    <p:extLst>
      <p:ext uri="{BB962C8B-B14F-4D97-AF65-F5344CB8AC3E}">
        <p14:creationId xmlns:p14="http://schemas.microsoft.com/office/powerpoint/2010/main" val="312607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3A1A7-AC58-44F6-B7FD-9BE7F3BB7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Scaling up to Kinetics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B4215-3200-4886-9651-D85D3B7C3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Auto-generated dataset contains diversity in pose, scene, action and camera viewpoints not found in mocap.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2680F-05BF-4B90-900F-8C83C1312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21</a:t>
            </a:fld>
            <a:endParaRPr lang="en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0FD4F7-25F1-4AE2-9A26-66FA5EF02A19}"/>
              </a:ext>
            </a:extLst>
          </p:cNvPr>
          <p:cNvSpPr/>
          <p:nvPr/>
        </p:nvSpPr>
        <p:spPr>
          <a:xfrm>
            <a:off x="-493295" y="5763126"/>
            <a:ext cx="13703969" cy="1653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BE3113-E910-4049-B76F-7A55762D95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79" y="2534782"/>
            <a:ext cx="8311416" cy="41929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2758EA-6B0E-4F0E-9174-4AE52B704BFD}"/>
              </a:ext>
            </a:extLst>
          </p:cNvPr>
          <p:cNvSpPr txBox="1"/>
          <p:nvPr/>
        </p:nvSpPr>
        <p:spPr>
          <a:xfrm>
            <a:off x="9408695" y="5977468"/>
            <a:ext cx="2683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E4B1B0"/>
                </a:solidFill>
              </a:rPr>
              <a:t>HMR (per-frame model)</a:t>
            </a:r>
          </a:p>
          <a:p>
            <a:r>
              <a:rPr lang="en-GB" sz="2000" dirty="0">
                <a:solidFill>
                  <a:srgbClr val="96ABC6"/>
                </a:solidFill>
              </a:rPr>
              <a:t>Ours</a:t>
            </a:r>
          </a:p>
        </p:txBody>
      </p:sp>
    </p:spTree>
    <p:extLst>
      <p:ext uri="{BB962C8B-B14F-4D97-AF65-F5344CB8AC3E}">
        <p14:creationId xmlns:p14="http://schemas.microsoft.com/office/powerpoint/2010/main" val="1241408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C474D-5087-4C1C-8D5D-66DCC1F99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our new 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3B4C7-AA90-4386-90D4-153DF5F92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Training with our new automatically-generated dataset improves the performance of HMR on two datasets.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3DPW – “in-the-wild”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 err="1"/>
              <a:t>HumanEVA</a:t>
            </a:r>
            <a:r>
              <a:rPr lang="en-GB" dirty="0"/>
              <a:t> – mocap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More improvement from 3.4 million additional frames, than 300 000 frames.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GB" dirty="0"/>
          </a:p>
          <a:p>
            <a:pPr lvl="1">
              <a:buFont typeface="Wingdings" panose="05000000000000000000" pitchFamily="2" charset="2"/>
              <a:buChar char="§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57B89-A9F5-42A2-B15D-DCD08B3FF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22</a:t>
            </a:fld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B6812A-984D-4C3F-AD6A-DE4490B1E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026" y="4235196"/>
            <a:ext cx="7832895" cy="1633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A35801-9573-4FD9-BFA1-42025B966FC1}"/>
              </a:ext>
            </a:extLst>
          </p:cNvPr>
          <p:cNvSpPr txBox="1"/>
          <p:nvPr/>
        </p:nvSpPr>
        <p:spPr>
          <a:xfrm>
            <a:off x="121024" y="6415176"/>
            <a:ext cx="1090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[1] </a:t>
            </a:r>
            <a:r>
              <a:rPr lang="en-GB" dirty="0">
                <a:solidFill>
                  <a:schemeClr val="bg1"/>
                </a:solidFill>
              </a:rPr>
              <a:t>Kanazawa </a:t>
            </a:r>
            <a:r>
              <a:rPr lang="en-GB" i="1" dirty="0">
                <a:solidFill>
                  <a:schemeClr val="bg1"/>
                </a:solidFill>
              </a:rPr>
              <a:t>et al</a:t>
            </a:r>
            <a:r>
              <a:rPr lang="en-US" i="1" dirty="0">
                <a:solidFill>
                  <a:schemeClr val="bg1"/>
                </a:solidFill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  End-to-end recovery of human shape and pose. CVPR 2018.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D1266-FA34-440F-9668-8739C6A2D6BF}"/>
              </a:ext>
            </a:extLst>
          </p:cNvPr>
          <p:cNvSpPr txBox="1"/>
          <p:nvPr/>
        </p:nvSpPr>
        <p:spPr>
          <a:xfrm>
            <a:off x="1864895" y="3814011"/>
            <a:ext cx="785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PA-MPJPE error (mm) on 3DPW and </a:t>
            </a:r>
            <a:r>
              <a:rPr lang="en-GB" dirty="0" err="1"/>
              <a:t>HumanEVA</a:t>
            </a:r>
            <a:r>
              <a:rPr lang="en-GB" dirty="0"/>
              <a:t> datasets</a:t>
            </a:r>
          </a:p>
        </p:txBody>
      </p:sp>
    </p:spTree>
    <p:extLst>
      <p:ext uri="{BB962C8B-B14F-4D97-AF65-F5344CB8AC3E}">
        <p14:creationId xmlns:p14="http://schemas.microsoft.com/office/powerpoint/2010/main" val="2895503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699A3-320A-486C-947B-08AF7D41E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9F651-B552-429A-B97C-6290A5A3E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We can effectively labelled weakly labelled data as supervision for complex tasks.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Weakly supervised panoptic segmentation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Up to 95% of fully-supervised performance, with annotation time reduced by as much as 35x.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If you have annotation budget, better to label a few images well rather than many images poorly.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3D human pose estimation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Can leverage temporal consistency and unlabelled YouTube videos to improve existing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AD953-8AA4-4C98-91FB-3B6D636D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23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11237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3C869-A375-4C7F-914E-CF5799FF1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6EE5C-3937-4B84-B3E4-A1B7C03C6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1788420"/>
          </a:xfrm>
        </p:spPr>
        <p:txBody>
          <a:bodyPr>
            <a:normAutofit/>
          </a:bodyPr>
          <a:lstStyle/>
          <a:p>
            <a:br>
              <a:rPr lang="en-GB" sz="1800" dirty="0"/>
            </a:br>
            <a:r>
              <a:rPr lang="en-GB" sz="1800" dirty="0"/>
              <a:t>A Arnab*, C </a:t>
            </a:r>
            <a:r>
              <a:rPr lang="en-GB" sz="1800" dirty="0" err="1"/>
              <a:t>Doersch</a:t>
            </a:r>
            <a:r>
              <a:rPr lang="en-GB" sz="1800" dirty="0"/>
              <a:t>*, A Zisserman. </a:t>
            </a:r>
            <a:r>
              <a:rPr lang="en-GB" sz="1800" i="1" dirty="0"/>
              <a:t>Exploiting Temporal Context for 3D Human Pose Estimation in the Wild. </a:t>
            </a:r>
            <a:r>
              <a:rPr lang="en-GB" sz="1800" dirty="0"/>
              <a:t>CVPR, 2019. </a:t>
            </a:r>
          </a:p>
          <a:p>
            <a:pPr lvl="1"/>
            <a:r>
              <a:rPr lang="en-GB" dirty="0"/>
              <a:t>Auto-generated dataset here: </a:t>
            </a:r>
            <a:r>
              <a:rPr lang="en-GB" dirty="0">
                <a:solidFill>
                  <a:srgbClr val="7182B8"/>
                </a:solidFill>
                <a:latin typeface="Consolas" panose="020B0609020204030204" pitchFamily="49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https://github.com/deepmind/Temporal-3D-Pose-Kinetics</a:t>
            </a:r>
            <a:endParaRPr lang="en-GB" dirty="0">
              <a:solidFill>
                <a:srgbClr val="7182B8"/>
              </a:solidFill>
              <a:latin typeface="Consolas" panose="020B0609020204030204" pitchFamily="49" charset="0"/>
            </a:endParaRPr>
          </a:p>
          <a:p>
            <a:pPr lvl="1"/>
            <a:r>
              <a:rPr lang="en-GB" dirty="0"/>
              <a:t>Poster #92, Tuesday 18 June, 15:20 to 18:00</a:t>
            </a:r>
          </a:p>
          <a:p>
            <a:endParaRPr lang="en-GB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9165C-C890-48B3-8073-9BDB50749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24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0757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70466-9B09-40B8-9D5B-BDF9A402E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A03C91-4128-49E3-A18B-2E04D3E7A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25</a:t>
            </a:fld>
            <a:endParaRPr lang="en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67528F-40F2-441E-B42A-82F5E9FB6699}"/>
              </a:ext>
            </a:extLst>
          </p:cNvPr>
          <p:cNvSpPr/>
          <p:nvPr/>
        </p:nvSpPr>
        <p:spPr>
          <a:xfrm>
            <a:off x="818147" y="168442"/>
            <a:ext cx="10912642" cy="2358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Submission_1884_camera_ready">
            <a:hlinkClick r:id="" action="ppaction://media"/>
            <a:extLst>
              <a:ext uri="{FF2B5EF4-FFF2-40B4-BE49-F238E27FC236}">
                <a16:creationId xmlns:a16="http://schemas.microsoft.com/office/drawing/2014/main" id="{FC31745A-8BD4-412E-9477-D128CC9C39F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6690" y="286603"/>
            <a:ext cx="8655555" cy="577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9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1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9B69C-38D7-4840-BE12-0B045E5CC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Generalising to the real-world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B9BD614-52CB-4E73-980D-ECE6D3254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4395" y="1902707"/>
            <a:ext cx="9411285" cy="269187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E8DF0-5E11-4FFD-99EE-F983BCA16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3</a:t>
            </a:fld>
            <a:endParaRPr lang="en-Z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5CF70A-D78D-4C15-8151-4F5199214D4F}"/>
              </a:ext>
            </a:extLst>
          </p:cNvPr>
          <p:cNvSpPr txBox="1"/>
          <p:nvPr/>
        </p:nvSpPr>
        <p:spPr>
          <a:xfrm>
            <a:off x="480039" y="2410216"/>
            <a:ext cx="1264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Input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9D3140-8D5C-42D1-B1F5-C59A1343E8B0}"/>
              </a:ext>
            </a:extLst>
          </p:cNvPr>
          <p:cNvSpPr txBox="1"/>
          <p:nvPr/>
        </p:nvSpPr>
        <p:spPr>
          <a:xfrm>
            <a:off x="480039" y="3309603"/>
            <a:ext cx="12643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State-of-art HMR model [1]</a:t>
            </a:r>
          </a:p>
          <a:p>
            <a:r>
              <a:rPr lang="en-GB" dirty="0"/>
              <a:t>(per-frame)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247389-D0BA-477E-AAB4-9DC0E8E2C28A}"/>
              </a:ext>
            </a:extLst>
          </p:cNvPr>
          <p:cNvSpPr txBox="1"/>
          <p:nvPr/>
        </p:nvSpPr>
        <p:spPr>
          <a:xfrm>
            <a:off x="121024" y="6415176"/>
            <a:ext cx="1090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[1] </a:t>
            </a:r>
            <a:r>
              <a:rPr lang="en-GB" dirty="0">
                <a:solidFill>
                  <a:schemeClr val="bg1"/>
                </a:solidFill>
              </a:rPr>
              <a:t>Kanazawa </a:t>
            </a:r>
            <a:r>
              <a:rPr lang="en-GB" i="1" dirty="0">
                <a:solidFill>
                  <a:schemeClr val="bg1"/>
                </a:solidFill>
              </a:rPr>
              <a:t>et al</a:t>
            </a:r>
            <a:r>
              <a:rPr lang="en-US" i="1" dirty="0">
                <a:solidFill>
                  <a:schemeClr val="bg1"/>
                </a:solidFill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  End-to-end recovery of human shape and pose. </a:t>
            </a:r>
            <a:r>
              <a:rPr lang="en-US" i="1" dirty="0">
                <a:solidFill>
                  <a:schemeClr val="bg1"/>
                </a:solidFill>
              </a:rPr>
              <a:t>CVPR </a:t>
            </a:r>
            <a:r>
              <a:rPr lang="en-US" dirty="0">
                <a:solidFill>
                  <a:schemeClr val="bg1"/>
                </a:solidFill>
              </a:rPr>
              <a:t>2018.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91162A-0135-4772-B2E9-83297E13A957}"/>
              </a:ext>
            </a:extLst>
          </p:cNvPr>
          <p:cNvSpPr txBox="1"/>
          <p:nvPr/>
        </p:nvSpPr>
        <p:spPr>
          <a:xfrm>
            <a:off x="3869268" y="5026123"/>
            <a:ext cx="3127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Significant failure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80EE8A-B5C0-4A37-AD05-6045AC9F09B6}"/>
              </a:ext>
            </a:extLst>
          </p:cNvPr>
          <p:cNvSpPr txBox="1"/>
          <p:nvPr/>
        </p:nvSpPr>
        <p:spPr>
          <a:xfrm>
            <a:off x="9398002" y="4890221"/>
            <a:ext cx="1752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Ambiguity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DEB32F26-ADEC-4B65-A303-C051E5A87456}"/>
              </a:ext>
            </a:extLst>
          </p:cNvPr>
          <p:cNvSpPr/>
          <p:nvPr/>
        </p:nvSpPr>
        <p:spPr>
          <a:xfrm rot="16200000">
            <a:off x="5269091" y="3025277"/>
            <a:ext cx="327378" cy="362938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B712329E-B0A6-432B-A3EB-4671800EBA4B}"/>
              </a:ext>
            </a:extLst>
          </p:cNvPr>
          <p:cNvSpPr/>
          <p:nvPr/>
        </p:nvSpPr>
        <p:spPr>
          <a:xfrm rot="16200000">
            <a:off x="10164856" y="3857750"/>
            <a:ext cx="218328" cy="175203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213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9B69C-38D7-4840-BE12-0B045E5CC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Temporal Consistency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685DA-E3FB-4C76-8E4D-9CB487A58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Temporal dimension of ordinary video encodes valuable information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Multiple views of person observed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Body shape and bone lengths remain constant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Joint positions in both 2D and 3D vary slowly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E8DF0-5E11-4FFD-99EE-F983BCA16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66747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E1EB-F2C7-4363-ADC4-B7EC4C3BA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1901E-0D4F-41EC-8710-14AB85B96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Propose a form of bundle adjustment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Take into account temporal information and multi-view geometry of the video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Apply our method to about 107 000 YouTube videos in the Kinetics dataset.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Automatically create a new “in-the-wild” dataset from this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Improve performance of per-frame model using this dataset.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DD9DC-92F1-4409-BD35-92A547F3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41941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E6E4D-5314-4A5A-82E2-8EC44A43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Bundle Adjustment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9B22F-C3F2-4DBA-A50D-51CDCA9251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Objective function consists of reprojection, temporal and prior terms</a:t>
            </a:r>
          </a:p>
          <a:p>
            <a:pPr marL="0" indent="0">
              <a:buNone/>
            </a:pPr>
            <a:br>
              <a:rPr lang="en-GB" dirty="0"/>
            </a:b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0A396-AAEC-491B-9497-41B301406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6</a:t>
            </a:fld>
            <a:endParaRPr lang="en-ZA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64C544-D636-405D-ACEA-E48998DDBE8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943" y="2463518"/>
            <a:ext cx="6612114" cy="301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12E106-C15E-44B0-A551-6290518BDA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779" y="3020966"/>
            <a:ext cx="7986679" cy="324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41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E6E4D-5314-4A5A-82E2-8EC44A43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Bundle Adjustment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9B22F-C3F2-4DBA-A50D-51CDCA9251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Objective function consists of reprojection, temporal and prior terms</a:t>
            </a:r>
          </a:p>
          <a:p>
            <a:pPr marL="0" indent="0">
              <a:buNone/>
            </a:pPr>
            <a:br>
              <a:rPr lang="en-GB" dirty="0"/>
            </a:br>
            <a:endParaRPr lang="en-GB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Use the SMPL body model [1] to parameterise the 3D pose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Pose parameters: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Shape parameters: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Shape remains constant throughout the video.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0A396-AAEC-491B-9497-41B301406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7</a:t>
            </a:fld>
            <a:endParaRPr lang="en-ZA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64C544-D636-405D-ACEA-E48998DDBE8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943" y="2463518"/>
            <a:ext cx="6612114" cy="3017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8C8EFC-42EE-429C-9BCD-65B429A0088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356" y="3729066"/>
            <a:ext cx="751543" cy="2345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F88430-096E-4486-92D7-A0CB4C1118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083" y="3417711"/>
            <a:ext cx="1034057" cy="19885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702D217-8162-4687-9FDD-90CED68A5124}"/>
              </a:ext>
            </a:extLst>
          </p:cNvPr>
          <p:cNvSpPr/>
          <p:nvPr/>
        </p:nvSpPr>
        <p:spPr>
          <a:xfrm>
            <a:off x="30479" y="6459785"/>
            <a:ext cx="96564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[1] </a:t>
            </a:r>
            <a:r>
              <a:rPr lang="en-GB" dirty="0" err="1">
                <a:solidFill>
                  <a:schemeClr val="bg1"/>
                </a:solidFill>
              </a:rPr>
              <a:t>Loper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i="1" dirty="0">
                <a:solidFill>
                  <a:schemeClr val="bg1"/>
                </a:solidFill>
              </a:rPr>
              <a:t>et al</a:t>
            </a:r>
            <a:r>
              <a:rPr lang="en-US" i="1" dirty="0">
                <a:solidFill>
                  <a:schemeClr val="bg1"/>
                </a:solidFill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 SMPL: A Skinned Multi-Person Linear Model. </a:t>
            </a:r>
            <a:r>
              <a:rPr lang="en-US" i="1" dirty="0">
                <a:solidFill>
                  <a:schemeClr val="bg1"/>
                </a:solidFill>
              </a:rPr>
              <a:t>ECCV</a:t>
            </a:r>
            <a:r>
              <a:rPr lang="en-US" dirty="0">
                <a:solidFill>
                  <a:schemeClr val="bg1"/>
                </a:solidFill>
              </a:rPr>
              <a:t> 2016.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C724608-CE56-4962-A847-79B372E4A8A3}"/>
              </a:ext>
            </a:extLst>
          </p:cNvPr>
          <p:cNvCxnSpPr/>
          <p:nvPr/>
        </p:nvCxnSpPr>
        <p:spPr>
          <a:xfrm>
            <a:off x="8085225" y="5847352"/>
            <a:ext cx="310655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13DED24-A5ED-4684-A07B-2FB9D8F69BD8}"/>
              </a:ext>
            </a:extLst>
          </p:cNvPr>
          <p:cNvCxnSpPr>
            <a:cxnSpLocks/>
          </p:cNvCxnSpPr>
          <p:nvPr/>
        </p:nvCxnSpPr>
        <p:spPr>
          <a:xfrm flipV="1">
            <a:off x="8085225" y="3115492"/>
            <a:ext cx="17426" cy="27318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16BE2FB-1D03-4700-805F-40869553E7D4}"/>
              </a:ext>
            </a:extLst>
          </p:cNvPr>
          <p:cNvSpPr txBox="1"/>
          <p:nvPr/>
        </p:nvSpPr>
        <p:spPr>
          <a:xfrm>
            <a:off x="8102651" y="5904634"/>
            <a:ext cx="3028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Shape variation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F05DEF-7EB3-4112-ADBC-E33E2FDF19BF}"/>
              </a:ext>
            </a:extLst>
          </p:cNvPr>
          <p:cNvSpPr txBox="1"/>
          <p:nvPr/>
        </p:nvSpPr>
        <p:spPr>
          <a:xfrm rot="16200000">
            <a:off x="6485843" y="4296756"/>
            <a:ext cx="2731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Pose variation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32D5511-E610-49AA-BAF1-F6F441BA4D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2181" y="3115492"/>
            <a:ext cx="2858638" cy="267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24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E6E4D-5314-4A5A-82E2-8EC44A43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Bundle Adjustment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9B22F-C3F2-4DBA-A50D-51CDCA9251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Objective function consists of reprojection, temporal and prior terms</a:t>
            </a:r>
          </a:p>
          <a:p>
            <a:pPr marL="0" indent="0">
              <a:buNone/>
            </a:pPr>
            <a:br>
              <a:rPr lang="en-GB" dirty="0"/>
            </a:br>
            <a:endParaRPr lang="en-GB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Use the SMPL body model [1] to parameterise the 3D pose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3D joints (and mesh vertices) are obtained from the differentiable SMPL function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3D joints,                                    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Assume scaled orthographic projection,    , with camera parameters                           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We can project this onto 2D using the camera parameters.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2D joints,                                        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0A396-AAEC-491B-9497-41B301406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8</a:t>
            </a:fld>
            <a:endParaRPr lang="en-ZA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64C544-D636-405D-ACEA-E48998DDBE8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943" y="2463518"/>
            <a:ext cx="6612114" cy="3017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CDE1B8-C1B3-4C22-B410-526D86C8D47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721" y="4415475"/>
            <a:ext cx="1412571" cy="2651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7D6C9D-95CB-4FC5-8400-8FFBA41A44D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52" y="3960197"/>
            <a:ext cx="1996190" cy="2651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95A552-9894-46AC-934A-BCB8E956C9B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704" y="5312457"/>
            <a:ext cx="2195809" cy="265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2529D3-26B0-4E7B-9AE1-11F358A6EA4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940" y="4453821"/>
            <a:ext cx="173714" cy="17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74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E55D1-DEF3-4A1A-AD31-2F3541F87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Reprojection Error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9FBBF-04A5-47D3-81E7-96040BC18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Encourage 3D joint to project onto predicted 2D keypoints.</a:t>
            </a:r>
          </a:p>
          <a:p>
            <a:pPr marL="0" indent="0">
              <a:buNone/>
            </a:pPr>
            <a:br>
              <a:rPr lang="en-GB" dirty="0"/>
            </a:br>
            <a:r>
              <a:rPr lang="en-GB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We use 2D human detector of [1].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Use robust Huber error function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And weight each reprojection term by the keypoint detector’s confidence.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CA5BEA-B689-4141-A86D-4FB9961F2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9</a:t>
            </a:fld>
            <a:endParaRPr lang="en-Z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37E534-CB8D-491A-857A-EF549834FD3C}"/>
              </a:ext>
            </a:extLst>
          </p:cNvPr>
          <p:cNvSpPr/>
          <p:nvPr/>
        </p:nvSpPr>
        <p:spPr>
          <a:xfrm>
            <a:off x="30479" y="6459785"/>
            <a:ext cx="96564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[1] </a:t>
            </a:r>
            <a:r>
              <a:rPr lang="en-GB" dirty="0" err="1">
                <a:solidFill>
                  <a:schemeClr val="bg1"/>
                </a:solidFill>
              </a:rPr>
              <a:t>Papanderou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i="1" dirty="0">
                <a:solidFill>
                  <a:schemeClr val="bg1"/>
                </a:solidFill>
              </a:rPr>
              <a:t>et al</a:t>
            </a:r>
            <a:r>
              <a:rPr lang="en-US" i="1" dirty="0">
                <a:solidFill>
                  <a:schemeClr val="bg1"/>
                </a:solidFill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  Towards accurate multi-person pose in the wild. </a:t>
            </a:r>
            <a:r>
              <a:rPr lang="en-US" i="1" dirty="0">
                <a:solidFill>
                  <a:schemeClr val="bg1"/>
                </a:solidFill>
              </a:rPr>
              <a:t>CVPR</a:t>
            </a:r>
            <a:r>
              <a:rPr lang="en-US" dirty="0">
                <a:solidFill>
                  <a:schemeClr val="bg1"/>
                </a:solidFill>
              </a:rPr>
              <a:t> 2017.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FE38C7-3AE3-4F54-BB44-4B17965366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333" y="2328051"/>
            <a:ext cx="4533333" cy="7375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EB23A5-80D9-4DAE-9936-63AD07A109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7798" y="4444418"/>
            <a:ext cx="8097374" cy="14246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EFFD05-63E4-4AE0-8A89-89494804CEA3}"/>
              </a:ext>
            </a:extLst>
          </p:cNvPr>
          <p:cNvSpPr txBox="1"/>
          <p:nvPr/>
        </p:nvSpPr>
        <p:spPr>
          <a:xfrm>
            <a:off x="2038350" y="5811944"/>
            <a:ext cx="2333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Input keypoints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DD0BA3-8B4E-484E-8396-0F51421E5C2D}"/>
              </a:ext>
            </a:extLst>
          </p:cNvPr>
          <p:cNvSpPr txBox="1"/>
          <p:nvPr/>
        </p:nvSpPr>
        <p:spPr>
          <a:xfrm>
            <a:off x="4858701" y="5779453"/>
            <a:ext cx="2333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Predicted joint projection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C810B3-40D5-4B80-854C-23E78DE5390A}"/>
              </a:ext>
            </a:extLst>
          </p:cNvPr>
          <p:cNvSpPr txBox="1"/>
          <p:nvPr/>
        </p:nvSpPr>
        <p:spPr>
          <a:xfrm>
            <a:off x="7740577" y="5750258"/>
            <a:ext cx="2333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Predicted 3D mesh</a:t>
            </a:r>
          </a:p>
        </p:txBody>
      </p:sp>
    </p:spTree>
    <p:extLst>
      <p:ext uri="{BB962C8B-B14F-4D97-AF65-F5344CB8AC3E}">
        <p14:creationId xmlns:p14="http://schemas.microsoft.com/office/powerpoint/2010/main" val="38137340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2711.661"/>
  <p:tag name="LATEXADDIN" val="\documentclass{article}&#10;\usepackage{amsmath}&#10;\pagestyle{empty}&#10;\begin{document}&#10;&#10;$    E(\mathbf{\beta}, \mathbf{\theta}, \mathbf{\Omega}) = E_{R}(\mathbf{\beta}, \mathbf{\theta}, \mathbf{\Omega}) + E_{T}(\mathbf{\beta}, \mathbf{\theta}, \mathbf{\Omega}) + E_{P}(\theta, \beta)&#10;$&#10;&#10;&#10;\end{document}"/>
  <p:tag name="IGUANATEXSIZE" val="24"/>
  <p:tag name="IGUANATEXCURSOR" val="277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2.9547"/>
  <p:tag name="ORIGINALWIDTH" val="2230.971"/>
  <p:tag name="LATEXADDIN" val="\documentclass{article}&#10;\usepackage{amsmath}&#10;\pagestyle{empty}&#10;\begin{document}&#10;&#10;\begin{equation*}&#10;E_R(\mathbf{\beta}, \mathbf{\theta}, \mathbf{\Omega}) = \lambda_R\sum_{t}^{T}\sum_{i}^{J}{ w_i \rho(\mathbf{x}^{t}_{i} - \mathbf{x}^{t}_{det, i}) }.&#10;\end{equation*}&#10;&#10;\end{document}"/>
  <p:tag name="IGUANATEXSIZE" val="20"/>
  <p:tag name="IGUANATEXCURSOR" val="262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100.4874"/>
  <p:tag name="LATEXADDIN" val="\documentclass{article}&#10;\usepackage{amsmath}&#10;\pagestyle{empty}&#10;\begin{document}&#10;&#10;&#10;$\mathbf{X}$&#10;&#10;\end{document}"/>
  <p:tag name="IGUANATEXSIZE" val="20"/>
  <p:tag name="IGUANATEXCURSOR" val="93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.74315"/>
  <p:tag name="ORIGINALWIDTH" val="71.2411"/>
  <p:tag name="LATEXADDIN" val="\documentclass{article}&#10;\usepackage{amsmath}&#10;\pagestyle{empty}&#10;\begin{document}&#10;&#10;$\mathbf{x}$&#10;&#10;&#10;\end{document}"/>
  <p:tag name="IGUANATEXSIZE" val="20"/>
  <p:tag name="IGUANATEXCURSOR" val="92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.98914"/>
  <p:tag name="ORIGINALWIDTH" val="91.48859"/>
  <p:tag name="LATEXADDIN" val="\documentclass{article}&#10;\usepackage{amsmath}&#10;\pagestyle{empty}&#10;\begin{document}&#10;&#10;$\mathbf{\Omega}$&#10;&#10;&#10;\end{document}"/>
  <p:tag name="IGUANATEXSIZE" val="20"/>
  <p:tag name="IGUANATEXCURSOR" val="91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2.9547"/>
  <p:tag name="ORIGINALWIDTH" val="4019.497"/>
  <p:tag name="LATEXADDIN" val="\documentclass{article}&#10;\usepackage{amsmath}&#10;\pagestyle{empty}&#10;\begin{document}&#10;&#10;\begin{equation*}&#10;E_{T}(\mathbf{\beta}, \mathbf{\theta}, \mathbf{\Omega}) = \sum_{t = 2}^{T} \sum_{i=1}^{J} \lambda_1 \rho(\mathbf{X}^t_i - \mathbf{X}^{t-1}_i) + \lambda_2 \rho(\mathbf{x}^t_i - \mathbf{x}^{t-1}_i)&#10;    + \lambda_3\rho(\mathbf{\Omega}^t - \mathbf{\Omega}^{t-1})&#10;\end{equation*}&#10;&#10;&#10;\end{document}"/>
  <p:tag name="IGUANATEXSIZE" val="20"/>
  <p:tag name="IGUANATEXCURSOR" val="189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1.597"/>
  <p:tag name="ORIGINALWIDTH" val="2290.214"/>
  <p:tag name="LATEXADDIN" val="\documentclass{article}&#10;\usepackage{amsmath}&#10;\pagestyle{empty}&#10;\begin{document}&#10;&#10;\begin{align*}&#10;E_P(\beta, \theta) &amp;= \sum_t^T E_J(\mathbf{\theta}^t) + \lambda_I E_I(\mathbf{\theta}^t, \mathbf{\beta})  \\&#10;E_J(\mathbf{\theta}) &amp;= &#10; -\log \left({\sum_{i}{g_i\mathcal{N}\left(\mathbf{\theta}^{t} ; \mathbf{\mu}_i, \Sigma_i \  \right)}} \right)&#10;\\&#10;%E_I(\mathbf{\beta}, \mathbf{\theta}^t, \mathbf{\tilde{\beta}}, \mathbf{\tilde{\theta}}^t) &amp;= \rho(\mathbf{X}^t - \mathbf{\tilde{X}}^t)&#10;E_{I}(\mathbf{\theta}^t, \mathbf{\beta}) &amp;= &#10;\sum_i^J{ \rho(\mathbf{X}^{t}_i - \mathbf{\tilde{X}}^t_i) } + \lambda_\beta \rho(\mathbf{\beta} - \mathbf{\tilde{\beta}}^{t}).&#10;\end{align*}&#10;&#10;&#10;\end{document}"/>
  <p:tag name="IGUANATEXSIZE" val="20"/>
  <p:tag name="IGUANATEXCURSOR" val="201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2711.661"/>
  <p:tag name="LATEXADDIN" val="\documentclass{article}&#10;\usepackage{amsmath}&#10;\pagestyle{empty}&#10;\begin{document}&#10;&#10;$    E(\mathbf{\beta}, \mathbf{\theta}, \mathbf{\Omega}) = E_{R}(\mathbf{\beta}, \mathbf{\theta}, \mathbf{\Omega}) + E_{T}(\mathbf{\beta}, \mathbf{\theta}, \mathbf{\Omega}) + E_{P}(\theta, \beta)&#10;$&#10;&#10;&#10;\end{document}"/>
  <p:tag name="IGUANATEXSIZE" val="24"/>
  <p:tag name="IGUANATEXCURSOR" val="277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22"/>
  <p:tag name="ORIGINALWIDTH" val="2965.129"/>
  <p:tag name="LATEXADDIN" val="\documentclass{article}&#10;\usepackage{amsmath}&#10;\pagestyle{empty}&#10;\begin{document}&#10;&#10;$E_{R}(\mathbf{\beta}, \mathbf{\theta}^{t}, \mathbf{\Omega}^{t}) = \min\left(\min_{p\in P^t}\sum_{i}^{J}{ w_i h(\mathbf{x}^{t}_{i} - \mathbf{x}^{t,p}_{det, i}}),\tau_{R} \right)$&#10;&#10;&#10;\end{document}"/>
  <p:tag name="IGUANATEXSIZE" val="20"/>
  <p:tag name="IGUANATEXCURSOR" val="144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22"/>
  <p:tag name="ORIGINALWIDTH" val="2965.129"/>
  <p:tag name="LATEXADDIN" val="\documentclass{article}&#10;\usepackage{amsmath}&#10;\pagestyle{empty}&#10;\begin{document}&#10;&#10;$E_{R}(\mathbf{\beta}, \mathbf{\theta}^{t}, \mathbf{\Omega}^{t}) = \min\left(\min_{p\in P^t}\sum_{i}^{J}{ w_i h(\mathbf{x}^{t}_{i} - \mathbf{x}^{t,p}_{det, i}}),\tau_{R} \right)$&#10;&#10;&#10;\end{document}"/>
  <p:tag name="IGUANATEXSIZE" val="20"/>
  <p:tag name="IGUANATEXCURSOR" val="144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2711.661"/>
  <p:tag name="LATEXADDIN" val="\documentclass{article}&#10;\usepackage{amsmath}&#10;\pagestyle{empty}&#10;\begin{document}&#10;&#10;$    E(\mathbf{\beta}, \mathbf{\theta}, \mathbf{\Omega}) = E_{R}(\mathbf{\beta}, \mathbf{\theta}, \mathbf{\Omega}) + E_{T}(\mathbf{\beta}, \mathbf{\theta}, \mathbf{\Omega}) + E_{P}(\theta, \beta)&#10;$&#10;&#10;&#10;\end{document}"/>
  <p:tag name="IGUANATEXSIZE" val="24"/>
  <p:tag name="IGUANATEXCURSOR" val="277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.2339"/>
  <p:tag name="ORIGINALWIDTH" val="410.9487"/>
  <p:tag name="LATEXADDIN" val="\documentclass{article}&#10;\usepackage{amsmath}&#10;\usepackage{amssymb}&#10;&#10;\pagestyle{empty}&#10;\begin{document}&#10;&#10;$\mathbf{\beta} \in \mathbb{R}^{10}$&#10;&#10;&#10;\end{document}"/>
  <p:tag name="IGUANATEXSIZE" val="18"/>
  <p:tag name="IGUANATEXCURSOR" val="45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7364"/>
  <p:tag name="ORIGINALWIDTH" val="565.4293"/>
  <p:tag name="LATEXADDIN" val="\documentclass{article}&#10;\usepackage{amsmath}&#10;\usepackage{amssymb}&#10;\pagestyle{empty}&#10;\begin{document}&#10;&#10;$\mathbf{\theta}^t \in \mathbb{R}^{23 \times 3}$&#10;&#10;\end{document}"/>
  <p:tag name="IGUANATEXSIZE" val="18"/>
  <p:tag name="IGUANATEXCURSOR" val="64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2711.661"/>
  <p:tag name="LATEXADDIN" val="\documentclass{article}&#10;\usepackage{amsmath}&#10;\pagestyle{empty}&#10;\begin{document}&#10;&#10;$    E(\mathbf{\beta}, \mathbf{\theta}, \mathbf{\Omega}) = E_{R}(\mathbf{\beta}, \mathbf{\theta}, \mathbf{\Omega}) + E_{T}(\mathbf{\beta}, \mathbf{\theta}, \mathbf{\Omega}) + E_{P}(\theta, \beta)&#10;$&#10;&#10;&#10;\end{document}"/>
  <p:tag name="IGUANATEXSIZE" val="24"/>
  <p:tag name="IGUANATEXCURSOR" val="277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4837"/>
  <p:tag name="ORIGINALWIDTH" val="695.1631"/>
  <p:tag name="LATEXADDIN" val="\documentclass{article}&#10;\usepackage{amsmath}&#10;\pagestyle{empty}&#10;\begin{document}&#10;&#10;$\mathbf{\Omega}^t = \{s^t, u^t\}$&#10;&#10;\end{document}"/>
  <p:tag name="IGUANATEXSIZE" val="20"/>
  <p:tag name="IGUANATEXCURSOR" val="112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4837"/>
  <p:tag name="ORIGINALWIDTH" val="982.3771"/>
  <p:tag name="LATEXADDIN" val="\documentclass{article}&#10;\usepackage{amsmath}&#10;\pagestyle{empty}&#10;\begin{document}&#10;&#10;&#10;$\mathbf{X}^t = \text{SMPL}(\mathbf{\beta}, \mathbf{\theta}^t)$&#10;&#10;\end{document}"/>
  <p:tag name="IGUANATEXSIZE" val="20"/>
  <p:tag name="IGUANATEXCURSOR" val="95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4837"/>
  <p:tag name="ORIGINALWIDTH" val="1080.615"/>
  <p:tag name="LATEXADDIN" val="\documentclass{article}&#10;\usepackage{amsmath}&#10;\pagestyle{empty}&#10;\begin{document}&#10;&#10;$\mathbf{x}^{t} = s^t \Pi(R\mathbf{X}^{t}) + u^t$&#10;&#10;\end{document}"/>
  <p:tag name="IGUANATEXSIZE" val="20"/>
  <p:tag name="IGUANATEXCURSOR" val="97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85.48929"/>
  <p:tag name="LATEXADDIN" val="\documentclass{article}&#10;\usepackage{amsmath}&#10;\pagestyle{empty}&#10;\begin{document}&#10;&#10;$\Pi$&#10;&#10;&#10;\end{document}"/>
  <p:tag name="IGUANATEXSIZE" val="20"/>
  <p:tag name="IGUANATEXCURSOR" val="85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Retrospect">
  <a:themeElements>
    <a:clrScheme name="Oxford Blue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482AB"/>
      </a:accent1>
      <a:accent2>
        <a:srgbClr val="002147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1215</Words>
  <Application>Microsoft Office PowerPoint</Application>
  <PresentationFormat>Widescreen</PresentationFormat>
  <Paragraphs>192</Paragraphs>
  <Slides>25</Slides>
  <Notes>24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Calibri</vt:lpstr>
      <vt:lpstr>Calibri Light</vt:lpstr>
      <vt:lpstr>Cambria Math</vt:lpstr>
      <vt:lpstr>Consolas</vt:lpstr>
      <vt:lpstr>Wingdings</vt:lpstr>
      <vt:lpstr>Retrospect</vt:lpstr>
      <vt:lpstr>Exploiting Temporal Context for 3D Pose Estimation in the Wild</vt:lpstr>
      <vt:lpstr>Introduction</vt:lpstr>
      <vt:lpstr>Generalising to the real-world</vt:lpstr>
      <vt:lpstr>Temporal Consistency</vt:lpstr>
      <vt:lpstr>Our approach</vt:lpstr>
      <vt:lpstr>Bundle Adjustment</vt:lpstr>
      <vt:lpstr>Bundle Adjustment</vt:lpstr>
      <vt:lpstr>Bundle Adjustment</vt:lpstr>
      <vt:lpstr>Reprojection Error</vt:lpstr>
      <vt:lpstr>Temporal Error</vt:lpstr>
      <vt:lpstr>3D Prior</vt:lpstr>
      <vt:lpstr>3D Prior</vt:lpstr>
      <vt:lpstr>Bundle Adjustment</vt:lpstr>
      <vt:lpstr>Scaling up to Kinetics</vt:lpstr>
      <vt:lpstr>Scaling up to Kinetics</vt:lpstr>
      <vt:lpstr>Exploiting temporal consistency</vt:lpstr>
      <vt:lpstr>Exploiting temporal consistency</vt:lpstr>
      <vt:lpstr>Ablation study on Human 3.6M</vt:lpstr>
      <vt:lpstr>Comparison on Human 3.6M</vt:lpstr>
      <vt:lpstr>Scaling up to Kinetics</vt:lpstr>
      <vt:lpstr>Scaling up to Kinetics</vt:lpstr>
      <vt:lpstr>Effect of our new dataset</vt:lpstr>
      <vt:lpstr>Conclusion</vt:lpstr>
      <vt:lpstr>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modified xsi:type="dcterms:W3CDTF">2020-02-08T17:55:01Z</dcterms:modified>
</cp:coreProperties>
</file>